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25" r:id="rId2"/>
    <p:sldId id="258" r:id="rId3"/>
    <p:sldId id="259" r:id="rId4"/>
    <p:sldId id="295" r:id="rId5"/>
    <p:sldId id="260" r:id="rId6"/>
    <p:sldId id="297" r:id="rId7"/>
    <p:sldId id="263" r:id="rId8"/>
    <p:sldId id="292" r:id="rId9"/>
    <p:sldId id="267" r:id="rId10"/>
    <p:sldId id="268" r:id="rId11"/>
    <p:sldId id="269" r:id="rId12"/>
    <p:sldId id="270" r:id="rId13"/>
    <p:sldId id="271" r:id="rId14"/>
    <p:sldId id="296" r:id="rId15"/>
    <p:sldId id="298" r:id="rId16"/>
    <p:sldId id="299" r:id="rId17"/>
    <p:sldId id="319" r:id="rId18"/>
    <p:sldId id="301" r:id="rId19"/>
    <p:sldId id="302" r:id="rId20"/>
    <p:sldId id="303" r:id="rId21"/>
    <p:sldId id="320" r:id="rId22"/>
    <p:sldId id="305" r:id="rId23"/>
    <p:sldId id="306" r:id="rId24"/>
    <p:sldId id="307" r:id="rId25"/>
    <p:sldId id="321" r:id="rId26"/>
    <p:sldId id="309" r:id="rId27"/>
    <p:sldId id="310" r:id="rId28"/>
    <p:sldId id="311" r:id="rId29"/>
    <p:sldId id="322" r:id="rId30"/>
    <p:sldId id="313" r:id="rId31"/>
    <p:sldId id="314" r:id="rId32"/>
    <p:sldId id="315" r:id="rId33"/>
    <p:sldId id="323" r:id="rId34"/>
    <p:sldId id="317" r:id="rId35"/>
    <p:sldId id="318" r:id="rId36"/>
    <p:sldId id="324"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FF9900"/>
    <a:srgbClr val="FFFFFF"/>
    <a:srgbClr val="66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64039" autoAdjust="0"/>
  </p:normalViewPr>
  <p:slideViewPr>
    <p:cSldViewPr>
      <p:cViewPr>
        <p:scale>
          <a:sx n="78" d="100"/>
          <a:sy n="78" d="100"/>
        </p:scale>
        <p:origin x="-2574"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2297ED7-9973-4967-8608-37CA3245730B}" type="datetimeFigureOut">
              <a:rPr lang="en-US"/>
              <a:pPr>
                <a:defRPr/>
              </a:pPr>
              <a:t>9/16/2014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04DA294-B244-41A3-8E24-F5A130031A22}" type="slidenum">
              <a:rPr lang="en-US"/>
              <a:pPr>
                <a:defRPr/>
              </a:pPr>
              <a:t>‹#›</a:t>
            </a:fld>
            <a:endParaRPr lang="en-US"/>
          </a:p>
        </p:txBody>
      </p:sp>
    </p:spTree>
    <p:extLst>
      <p:ext uri="{BB962C8B-B14F-4D97-AF65-F5344CB8AC3E}">
        <p14:creationId xmlns:p14="http://schemas.microsoft.com/office/powerpoint/2010/main" val="392542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96308F4-5A96-4527-ABA9-E9EC954B1B8D}" type="datetimeFigureOut">
              <a:rPr lang="en-US"/>
              <a:pPr>
                <a:defRPr/>
              </a:pPr>
              <a:t>9/16/2014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BAD0771-6A6A-484A-9989-2C11C747ED81}" type="slidenum">
              <a:rPr lang="en-US"/>
              <a:pPr>
                <a:defRPr/>
              </a:pPr>
              <a:t>‹#›</a:t>
            </a:fld>
            <a:endParaRPr lang="en-US"/>
          </a:p>
        </p:txBody>
      </p:sp>
    </p:spTree>
    <p:extLst>
      <p:ext uri="{BB962C8B-B14F-4D97-AF65-F5344CB8AC3E}">
        <p14:creationId xmlns:p14="http://schemas.microsoft.com/office/powerpoint/2010/main" val="7718245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MX" dirty="0"/>
          </a:p>
        </p:txBody>
      </p:sp>
      <p:sp>
        <p:nvSpPr>
          <p:cNvPr id="4" name="Slide Number Placeholder 3"/>
          <p:cNvSpPr>
            <a:spLocks noGrp="1"/>
          </p:cNvSpPr>
          <p:nvPr>
            <p:ph type="sldNum" sz="quarter" idx="10"/>
          </p:nvPr>
        </p:nvSpPr>
        <p:spPr/>
        <p:txBody>
          <a:bodyPr/>
          <a:lstStyle/>
          <a:p>
            <a:pPr>
              <a:defRPr/>
            </a:pPr>
            <a:fld id="{5BAD0771-6A6A-484A-9989-2C11C747ED8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Ready with the pen and paper? Then let’s get moving with a look at your Health and Energy levels. Our health and energy are essential both to us and those who count on us. As I mentioned earlier, health is a big area we compromise in terms of sleep, fitness, food and drink and other aspects of self care. If we want to create more energy, and prevent against having an adverse condition that stops us working altogether, we’d better stop abusing or neglecting our bodies…</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A91935-2613-4C44-9DD4-3085F715C0F1}"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We’re giving you 8 suggestions for an assessment and action list in this area.</a:t>
            </a:r>
          </a:p>
          <a:p>
            <a:pPr>
              <a:spcBef>
                <a:spcPct val="0"/>
              </a:spcBef>
            </a:pPr>
            <a:endParaRPr lang="en-US" dirty="0" smtClean="0"/>
          </a:p>
          <a:p>
            <a:pPr>
              <a:spcBef>
                <a:spcPct val="0"/>
              </a:spcBef>
            </a:pPr>
            <a:r>
              <a:rPr lang="en-US" dirty="0" smtClean="0"/>
              <a:t>For example, when you consider item 1. I get enough rest, see if that feels right to you, or if you need to alter your sleeping and waking times or routines, or limit certain foods and drinks, or change anything about your sleep patterns. If you are not completely happy with that item, then write down a specific action you need to take to improve things. Some actions are changes in daily habits, such as deciding to go to bed with a book, rather than falling asleep on the couch in front of the </a:t>
            </a:r>
            <a:r>
              <a:rPr lang="en-US" dirty="0" err="1" smtClean="0"/>
              <a:t>tv</a:t>
            </a:r>
            <a:r>
              <a:rPr lang="en-US" dirty="0" smtClean="0"/>
              <a:t>. Some items need to be </a:t>
            </a:r>
            <a:r>
              <a:rPr lang="en-US" dirty="0" err="1" smtClean="0"/>
              <a:t>actioned</a:t>
            </a:r>
            <a:r>
              <a:rPr lang="en-US" dirty="0" smtClean="0"/>
              <a:t> by a specifically scheduled activity, such as visiting your doctor to address an issue such as insomnia or sleep apnea.</a:t>
            </a:r>
          </a:p>
          <a:p>
            <a:pPr>
              <a:spcBef>
                <a:spcPct val="0"/>
              </a:spcBef>
            </a:pPr>
            <a:endParaRPr lang="en-US" dirty="0" smtClean="0"/>
          </a:p>
          <a:p>
            <a:pPr>
              <a:spcBef>
                <a:spcPct val="0"/>
              </a:spcBef>
            </a:pPr>
            <a:r>
              <a:rPr lang="en-US" dirty="0" smtClean="0"/>
              <a:t>So, work though each one of these items, thinking about what you need to do, and how and when you are going to do it. As anything else occurs to you, then you can add suggestions of your own.</a:t>
            </a: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6853F3-CFBB-4089-A2AB-943941647F33}" type="slidenum">
              <a:rPr lang="en-US">
                <a:cs typeface="Arial" charset="0"/>
              </a:rPr>
              <a:pPr fontAlgn="base">
                <a:spcBef>
                  <a:spcPct val="0"/>
                </a:spcBef>
                <a:spcAft>
                  <a:spcPct val="0"/>
                </a:spcAft>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Over and above the suggestions we’ve just given you, we’d like you to consider the following 3 items.</a:t>
            </a:r>
          </a:p>
          <a:p>
            <a:pPr>
              <a:spcBef>
                <a:spcPct val="0"/>
              </a:spcBef>
            </a:pPr>
            <a:r>
              <a:rPr lang="en-US" smtClean="0"/>
              <a:t>One thing I really love about my health and fitness or WOULD LOVE to happen here is….(you might want to lose weight, get your teeth fixed or run a half-marathon for example)</a:t>
            </a:r>
          </a:p>
          <a:p>
            <a:pPr>
              <a:spcBef>
                <a:spcPct val="0"/>
              </a:spcBef>
            </a:pPr>
            <a:r>
              <a:rPr lang="en-US" smtClean="0"/>
              <a:t>One thing I really hate or WOULD hate to happen here is…(You might decide it’s time to quit smoking or finally get in shape)</a:t>
            </a:r>
          </a:p>
          <a:p>
            <a:pPr>
              <a:spcBef>
                <a:spcPct val="0"/>
              </a:spcBef>
            </a:pPr>
            <a:r>
              <a:rPr lang="en-US" smtClean="0"/>
              <a:t>Finally, think about the most significant stressors or drains on your energy in this area. It could be that you are constantly over-tired, or feel terrible about your appearance, or don’t have the energy to keep up with your kids. These items are about acknowledging the pain of staying how you are and not changing.</a:t>
            </a:r>
          </a:p>
          <a:p>
            <a:pPr>
              <a:spcBef>
                <a:spcPct val="0"/>
              </a:spcBef>
            </a:pPr>
            <a:r>
              <a:rPr lang="en-US" smtClean="0"/>
              <a:t>So the information on this page is going to tell you what your priorities are for your health and energy. What you would be excited and motivated to achieve, and what you must change now to make yourself safe, healthy and happy.</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7DC157-C270-4813-B968-B02D26B3CFB4}"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Taking the information from the previous slide, and from your self-assessment, you can enter it into a timeline that covers a year.</a:t>
            </a:r>
          </a:p>
          <a:p>
            <a:pPr>
              <a:spcBef>
                <a:spcPct val="0"/>
              </a:spcBef>
            </a:pPr>
            <a:endParaRPr lang="en-US" smtClean="0"/>
          </a:p>
          <a:p>
            <a:pPr>
              <a:spcBef>
                <a:spcPct val="0"/>
              </a:spcBef>
            </a:pPr>
            <a:r>
              <a:rPr lang="en-US" smtClean="0"/>
              <a:t>For example, if you’ve decided that you consume way too much sugar you might decide that over the next 30 days you will audit and measure how much you are consuming it with the goal of reducing it to a recommended level, as well as shopping around for some replacement foods, snacks and beverages that have less sugar.</a:t>
            </a:r>
          </a:p>
          <a:p>
            <a:pPr>
              <a:spcBef>
                <a:spcPct val="0"/>
              </a:spcBef>
            </a:pPr>
            <a:endParaRPr lang="en-US" smtClean="0"/>
          </a:p>
          <a:p>
            <a:pPr>
              <a:spcBef>
                <a:spcPct val="0"/>
              </a:spcBef>
            </a:pPr>
            <a:r>
              <a:rPr lang="en-US" smtClean="0"/>
              <a:t>Over 3 months, 6 months and 12 months you may want to set a weight-loss goals connected to this practice, or just make sure you don’t fall off the wagon.</a:t>
            </a:r>
          </a:p>
          <a:p>
            <a:pPr>
              <a:spcBef>
                <a:spcPct val="0"/>
              </a:spcBef>
            </a:pPr>
            <a:endParaRPr lang="en-US" smtClean="0"/>
          </a:p>
          <a:p>
            <a:pPr>
              <a:spcBef>
                <a:spcPct val="0"/>
              </a:spcBef>
            </a:pPr>
            <a:r>
              <a:rPr lang="en-US" smtClean="0"/>
              <a:t>So, spend as long as you need creating a chart like this one that covers each health concern or goal you have identified.</a:t>
            </a:r>
          </a:p>
          <a:p>
            <a:pPr>
              <a:spcBef>
                <a:spcPct val="0"/>
              </a:spcBef>
            </a:pPr>
            <a:endParaRPr lang="en-US"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990944-B69D-4071-A7FA-35DDF34AE3D1}"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Relationships can also suffer if we don’t put enough thought and time into them. Our families usually get the best and worst of us, and it’s important to make sure that we allow for time, for quality and a variety of relationships both for ourselves and for the people who love and value us. Neglecting relationships can bear a very high cost and valuing and attending to relationships can be a huge source of  energy and support in many ways.</a:t>
            </a: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886644-E7A9-4A61-8371-848A5B180210}"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We’re giving you 9 suggestions for an assessment and action list in this area.</a:t>
            </a:r>
          </a:p>
          <a:p>
            <a:pPr>
              <a:spcBef>
                <a:spcPct val="0"/>
              </a:spcBef>
            </a:pPr>
            <a:endParaRPr lang="en-US" smtClean="0"/>
          </a:p>
          <a:p>
            <a:pPr>
              <a:spcBef>
                <a:spcPct val="0"/>
              </a:spcBef>
            </a:pPr>
            <a:r>
              <a:rPr lang="en-US" smtClean="0"/>
              <a:t>For example, when you consider item 7. I celebrate my loved ones, think about how you find out what’s important to them, what’s happening in their day or their life and show support and interest or plan celebrations such as birthdays, anniversaries and so on. How do you show people that your treasure them and their milestones and achievements? Could you pay more attention to someone, for example, by setting up a regular date to spend time and focus on them?</a:t>
            </a:r>
          </a:p>
          <a:p>
            <a:pPr>
              <a:spcBef>
                <a:spcPct val="0"/>
              </a:spcBef>
            </a:pPr>
            <a:endParaRPr lang="en-US" smtClean="0"/>
          </a:p>
          <a:p>
            <a:pPr>
              <a:spcBef>
                <a:spcPct val="0"/>
              </a:spcBef>
            </a:pPr>
            <a:r>
              <a:rPr lang="en-US" smtClean="0"/>
              <a:t>So, work though each one of these items, thinking about what you need to do, and how and when you are going to do it. As anything else occurs to you, then you can add suggestions of your own.</a:t>
            </a:r>
          </a:p>
          <a:p>
            <a:pPr>
              <a:spcBef>
                <a:spcPct val="0"/>
              </a:spcBef>
            </a:pPr>
            <a:endParaRPr lang="en-US" smtClean="0"/>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E3666F-0F96-4D9B-8ACB-C4582D2107FB}"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We’d like you to consider the following 3 items.</a:t>
            </a:r>
          </a:p>
          <a:p>
            <a:pPr>
              <a:spcBef>
                <a:spcPct val="0"/>
              </a:spcBef>
            </a:pPr>
            <a:r>
              <a:rPr lang="en-US" smtClean="0"/>
              <a:t>One thing I really love about my relationships and family or WOULD LOVE to happen here is….(you might want to meet someone new, help a child learn something important or be able to care for a sick relative)</a:t>
            </a:r>
          </a:p>
          <a:p>
            <a:pPr>
              <a:spcBef>
                <a:spcPct val="0"/>
              </a:spcBef>
            </a:pPr>
            <a:r>
              <a:rPr lang="en-US" smtClean="0"/>
              <a:t>One thing I really hate or WOULD hate to happen here is…(Perhaps you don’t want to have more conflict with your partner because you never have time for them)</a:t>
            </a:r>
          </a:p>
          <a:p>
            <a:pPr>
              <a:spcBef>
                <a:spcPct val="0"/>
              </a:spcBef>
            </a:pPr>
            <a:r>
              <a:rPr lang="en-US" smtClean="0"/>
              <a:t>Finally, think about the most significant stressors or drains on your energy in this area. It could be that you are constantly too irritable with people, or feel bad because you never have enough time to offer assistance, or you always have the same argument with a particular person. These items are about acknowledging the pain of staying how you are and not changing.</a:t>
            </a:r>
          </a:p>
          <a:p>
            <a:pPr>
              <a:spcBef>
                <a:spcPct val="0"/>
              </a:spcBef>
            </a:pPr>
            <a:r>
              <a:rPr lang="en-US" smtClean="0"/>
              <a:t>So the information on this page is going to tell you what your priorities are for your relationships and family. What you would be excited and motivated to achieve, and what you must change now to make yourself and others happier.</a:t>
            </a:r>
          </a:p>
          <a:p>
            <a:pPr>
              <a:spcBef>
                <a:spcPct val="0"/>
              </a:spcBef>
            </a:pPr>
            <a:endParaRPr lang="en-US" smtClean="0"/>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B57B9A-8AB0-486F-B86D-5EC19980EF87}"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Taking the information from the previous slide, and from your self-assessment, you can enter it into a timeline that covers a year.</a:t>
            </a:r>
          </a:p>
          <a:p>
            <a:pPr>
              <a:spcBef>
                <a:spcPct val="0"/>
              </a:spcBef>
            </a:pPr>
            <a:endParaRPr lang="en-US" smtClean="0"/>
          </a:p>
          <a:p>
            <a:pPr>
              <a:spcBef>
                <a:spcPct val="0"/>
              </a:spcBef>
            </a:pPr>
            <a:r>
              <a:rPr lang="en-US" smtClean="0"/>
              <a:t>For example, if you’ve decided that you hardly ever see your friends any more you might decide to set up a monthly event to catch up with a few of them at the same time, such as a walk and coffee on the first Saturday morning of the month or happy hour on the last Friday, or a dinner and games night that meets at each others houses on a rotating basis. A social life does not need to always involve expensive meals out.</a:t>
            </a:r>
          </a:p>
          <a:p>
            <a:pPr>
              <a:spcBef>
                <a:spcPct val="0"/>
              </a:spcBef>
            </a:pPr>
            <a:endParaRPr lang="en-US" smtClean="0"/>
          </a:p>
          <a:p>
            <a:pPr>
              <a:spcBef>
                <a:spcPct val="0"/>
              </a:spcBef>
            </a:pPr>
            <a:r>
              <a:rPr lang="en-US" smtClean="0"/>
              <a:t>Over 3 months, 6 months and 12 months you may want to set a specific goal connected to this such as getting through a list of people you want to see.</a:t>
            </a:r>
          </a:p>
          <a:p>
            <a:pPr>
              <a:spcBef>
                <a:spcPct val="0"/>
              </a:spcBef>
            </a:pPr>
            <a:endParaRPr lang="en-US" smtClean="0"/>
          </a:p>
          <a:p>
            <a:pPr>
              <a:spcBef>
                <a:spcPct val="0"/>
              </a:spcBef>
            </a:pPr>
            <a:r>
              <a:rPr lang="en-US" smtClean="0"/>
              <a:t>So, spend as long as you need creating a chart like this one that covers each relationship or goal you have identified.</a:t>
            </a:r>
          </a:p>
          <a:p>
            <a:pPr>
              <a:spcBef>
                <a:spcPct val="0"/>
              </a:spcBef>
            </a:pPr>
            <a:endParaRPr lang="en-US" smtClean="0"/>
          </a:p>
          <a:p>
            <a:pPr>
              <a:spcBef>
                <a:spcPct val="0"/>
              </a:spcBef>
            </a:pPr>
            <a:endParaRPr lang="en-US"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10587E-F3A2-4E63-8797-82077F99E482}"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Taking care of our finances, our homes, cars, equipment, legal matters and other essential responsibilities is absolutely vital to our success and well-being. The consequences of not having items in order can be catastrophic in this area. And items that seem unlikely or way in the future like a will, a retirement, or disability insurance are ones that all too frequently get swept under the carpet. So let’s dive in and make some promises to ourselves.</a:t>
            </a:r>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64B574-BA71-4745-B1FF-1B60E4ECCA39}"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We’re giving you 8 suggestions for an assessment and action list in this area.</a:t>
            </a:r>
          </a:p>
          <a:p>
            <a:pPr>
              <a:spcBef>
                <a:spcPct val="0"/>
              </a:spcBef>
            </a:pPr>
            <a:endParaRPr lang="en-US" smtClean="0"/>
          </a:p>
          <a:p>
            <a:pPr>
              <a:spcBef>
                <a:spcPct val="0"/>
              </a:spcBef>
            </a:pPr>
            <a:r>
              <a:rPr lang="en-US" smtClean="0"/>
              <a:t>For example, when you consider item 6, you might decide that you could get the oil changed in your car, or tires rotated on a more organized basis and actually schedule these into your calendar. That’s what you’ll write in your notes.</a:t>
            </a:r>
          </a:p>
          <a:p>
            <a:pPr>
              <a:spcBef>
                <a:spcPct val="0"/>
              </a:spcBef>
            </a:pPr>
            <a:endParaRPr lang="en-US" smtClean="0"/>
          </a:p>
          <a:p>
            <a:pPr>
              <a:spcBef>
                <a:spcPct val="0"/>
              </a:spcBef>
            </a:pPr>
            <a:r>
              <a:rPr lang="en-US" smtClean="0"/>
              <a:t>Work though each one of these items, thinking about what you need to do, and how and when you are going to do it. As anything else occurs to you, then you can add suggestions of your own.</a:t>
            </a:r>
          </a:p>
          <a:p>
            <a:pPr>
              <a:spcBef>
                <a:spcPct val="0"/>
              </a:spcBef>
            </a:pPr>
            <a:endParaRPr lang="en-US"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FEC570-46BE-4797-989E-57B4CE2A8CEB}"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This course is divided into 4 parts – each one designed to give specific information that will help you develop the skills necessary to get things under control.</a:t>
            </a:r>
          </a:p>
          <a:p>
            <a:endParaRPr lang="en-US" smtClean="0"/>
          </a:p>
          <a:p>
            <a:r>
              <a:rPr lang="en-US" smtClean="0"/>
              <a:t>Module 1 takes an in depth look at managing all those important areas of your life, such as your work, your family, your health and finances and to set goals for real change and improvement. That’s coming up right after this introduction.</a:t>
            </a:r>
          </a:p>
          <a:p>
            <a:endParaRPr lang="en-US" smtClean="0"/>
          </a:p>
          <a:p>
            <a:r>
              <a:rPr lang="en-US" smtClean="0"/>
              <a:t>Module 2 is all about getting and staying organized. Organization – whether it’s home or office items, lists, calendars or establishing procedures, is a sure fire way to get more done and reduce stress. You’ll get a ton of tips from this module.</a:t>
            </a:r>
          </a:p>
          <a:p>
            <a:endParaRPr lang="en-US" smtClean="0"/>
          </a:p>
          <a:p>
            <a:r>
              <a:rPr lang="en-US" smtClean="0"/>
              <a:t>Module 3 deals with working in a non-office environment, such as out of your home. Many of you are doing this, and we want to offer some guidelines, tip and boundaries you can observe to make this more productive and less disrupted.</a:t>
            </a:r>
          </a:p>
          <a:p>
            <a:endParaRPr lang="en-US" smtClean="0"/>
          </a:p>
          <a:p>
            <a:r>
              <a:rPr lang="en-US" smtClean="0"/>
              <a:t>And finally, module 4 deals with specific means to reduce your stress and build your emotional resilience, teaching you to cope better with life’s demands.</a:t>
            </a:r>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We’d also like you to consider the following 3 items.</a:t>
            </a:r>
          </a:p>
          <a:p>
            <a:pPr>
              <a:spcBef>
                <a:spcPct val="0"/>
              </a:spcBef>
            </a:pPr>
            <a:r>
              <a:rPr lang="en-US" smtClean="0"/>
              <a:t>One thing I really love about my finances and responsibilities or WOULD LOVE to happen here is….(you might want to restructure your mortgage and pay it down earlier, or attend a personal finance class so that you really understood things better) </a:t>
            </a:r>
          </a:p>
          <a:p>
            <a:pPr>
              <a:spcBef>
                <a:spcPct val="0"/>
              </a:spcBef>
            </a:pPr>
            <a:r>
              <a:rPr lang="en-US" smtClean="0"/>
              <a:t>One thing I really hate or WOULD hate to happen here is…(Perhaps you don’t want to die without a will and all the complications that would mean, or work until you are 75)</a:t>
            </a:r>
          </a:p>
          <a:p>
            <a:pPr>
              <a:spcBef>
                <a:spcPct val="0"/>
              </a:spcBef>
            </a:pPr>
            <a:r>
              <a:rPr lang="en-US" smtClean="0"/>
              <a:t>Finally, think about the most significant stressors or drains on your energy in this area. It could be that you are constantly short of money at the end of the month, or juggling credit cards, or driving an unsafe vehicle, or can never find paperwork when you need it. These items are about acknowledging the pain of staying how you are and not changing.</a:t>
            </a:r>
          </a:p>
          <a:p>
            <a:pPr>
              <a:spcBef>
                <a:spcPct val="0"/>
              </a:spcBef>
            </a:pPr>
            <a:r>
              <a:rPr lang="en-US" smtClean="0"/>
              <a:t>So the information on this page is going to tell you what your priorities are for your finances and responsibilities. What you would be excited and motivated to achieve, and what you must change now to give you and your loved ones peace of mind.</a:t>
            </a:r>
          </a:p>
          <a:p>
            <a:pPr>
              <a:spcBef>
                <a:spcPct val="0"/>
              </a:spcBef>
            </a:pPr>
            <a:endParaRPr lang="en-US" smtClean="0"/>
          </a:p>
          <a:p>
            <a:pPr>
              <a:spcBef>
                <a:spcPct val="0"/>
              </a:spcBef>
            </a:pPr>
            <a:endParaRPr lang="en-US"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D0481F-1ACD-4A38-925D-8EC41DB1C87D}"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Taking the information from the previous slide, and from your self-assessment, you can enter it into a timeline that covers a year.</a:t>
            </a:r>
          </a:p>
          <a:p>
            <a:pPr>
              <a:spcBef>
                <a:spcPct val="0"/>
              </a:spcBef>
            </a:pPr>
            <a:endParaRPr lang="en-US" smtClean="0"/>
          </a:p>
          <a:p>
            <a:pPr>
              <a:spcBef>
                <a:spcPct val="0"/>
              </a:spcBef>
            </a:pPr>
            <a:r>
              <a:rPr lang="en-US" smtClean="0"/>
              <a:t>For example, if you’ve decided that you never stick to your budget you might decide that over the next 30 days you will list how much you are spending on a daily basis in order to get a more accurate picture of where your weaknesses are.</a:t>
            </a:r>
          </a:p>
          <a:p>
            <a:pPr>
              <a:spcBef>
                <a:spcPct val="0"/>
              </a:spcBef>
            </a:pPr>
            <a:endParaRPr lang="en-US" smtClean="0"/>
          </a:p>
          <a:p>
            <a:pPr>
              <a:spcBef>
                <a:spcPct val="0"/>
              </a:spcBef>
            </a:pPr>
            <a:r>
              <a:rPr lang="en-US" smtClean="0"/>
              <a:t>Over 3 months, 6 months and 12 months you may want to set a spending reduction goals connected to this practice, or stick within a certain sum.</a:t>
            </a:r>
          </a:p>
          <a:p>
            <a:pPr>
              <a:spcBef>
                <a:spcPct val="0"/>
              </a:spcBef>
            </a:pPr>
            <a:endParaRPr lang="en-US" smtClean="0"/>
          </a:p>
          <a:p>
            <a:pPr>
              <a:spcBef>
                <a:spcPct val="0"/>
              </a:spcBef>
            </a:pPr>
            <a:r>
              <a:rPr lang="en-US" smtClean="0"/>
              <a:t>So, spend as long as you need creating a chart like this one that covers each concern or goal you have identified around your finances and responsibilities.</a:t>
            </a:r>
          </a:p>
          <a:p>
            <a:pPr>
              <a:spcBef>
                <a:spcPct val="0"/>
              </a:spcBef>
            </a:pPr>
            <a:endParaRPr lang="en-US" smtClean="0"/>
          </a:p>
          <a:p>
            <a:pPr>
              <a:spcBef>
                <a:spcPct val="0"/>
              </a:spcBef>
            </a:pPr>
            <a:endParaRPr lang="en-US"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6F7879-7B5C-439C-AC71-0CAF4CE7A938}" type="slidenum">
              <a:rPr lang="en-US">
                <a:cs typeface="Arial" charset="0"/>
              </a:rPr>
              <a:pPr fontAlgn="base">
                <a:spcBef>
                  <a:spcPct val="0"/>
                </a:spcBef>
                <a:spcAft>
                  <a:spcPct val="0"/>
                </a:spcAft>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Your income stream and career are central to achieving many of the other parts of your life. Yours might be a complicated picture with two, three or even more sources or income, so it’s important to be clear about what you can maximize, and what skills need to be built to get where you want to.</a:t>
            </a:r>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186223-5DCB-490A-B753-A7800768D6DE}" type="slidenum">
              <a:rPr lang="en-US">
                <a:cs typeface="Arial" charset="0"/>
              </a:rPr>
              <a:pPr fontAlgn="base">
                <a:spcBef>
                  <a:spcPct val="0"/>
                </a:spcBef>
                <a:spcAft>
                  <a:spcPct val="0"/>
                </a:spcAft>
              </a:pPr>
              <a:t>22</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We’re giving you 8 suggestions for an assessment and action list in this area.</a:t>
            </a:r>
          </a:p>
          <a:p>
            <a:pPr>
              <a:spcBef>
                <a:spcPct val="0"/>
              </a:spcBef>
            </a:pPr>
            <a:endParaRPr lang="en-US" smtClean="0"/>
          </a:p>
          <a:p>
            <a:pPr>
              <a:spcBef>
                <a:spcPct val="0"/>
              </a:spcBef>
            </a:pPr>
            <a:r>
              <a:rPr lang="en-US" smtClean="0"/>
              <a:t>For example, when you consider item 1. I have clear career goals, see if that feels right to you – do you have a vision for yourself, to continue as you are, or to achieve a new level, or retrain and enter a new industry? Write that down with as much detail as you can.</a:t>
            </a:r>
          </a:p>
          <a:p>
            <a:pPr>
              <a:spcBef>
                <a:spcPct val="0"/>
              </a:spcBef>
            </a:pPr>
            <a:endParaRPr lang="en-US" smtClean="0"/>
          </a:p>
          <a:p>
            <a:pPr>
              <a:spcBef>
                <a:spcPct val="0"/>
              </a:spcBef>
            </a:pPr>
            <a:r>
              <a:rPr lang="en-US" smtClean="0"/>
              <a:t>Now work work though each one of these items, thinking about what you need to do, and how and when you are going to do it. As anything else occurs to you, then you can add suggestion of your own.</a:t>
            </a:r>
          </a:p>
          <a:p>
            <a:pPr>
              <a:spcBef>
                <a:spcPct val="0"/>
              </a:spcBef>
            </a:pPr>
            <a:endParaRPr lang="en-US"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6B1F38-6D66-41F5-ADBD-173871C778F5}" type="slidenum">
              <a:rPr lang="en-US">
                <a:cs typeface="Arial" charset="0"/>
              </a:rPr>
              <a:pPr fontAlgn="base">
                <a:spcBef>
                  <a:spcPct val="0"/>
                </a:spcBef>
                <a:spcAft>
                  <a:spcPct val="0"/>
                </a:spcAft>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And now consider the following 3 items.</a:t>
            </a:r>
          </a:p>
          <a:p>
            <a:pPr>
              <a:spcBef>
                <a:spcPct val="0"/>
              </a:spcBef>
            </a:pPr>
            <a:r>
              <a:rPr lang="en-US" smtClean="0"/>
              <a:t>One thing I really love about my career and professional development or WOULD LOVE to happen here is….(you might want to make supervisor, or go on an incentive trip)</a:t>
            </a:r>
          </a:p>
          <a:p>
            <a:pPr>
              <a:spcBef>
                <a:spcPct val="0"/>
              </a:spcBef>
            </a:pPr>
            <a:r>
              <a:rPr lang="en-US" smtClean="0"/>
              <a:t>One thing I really hate or WOULD hate to happen here is…(Perhaps you fear nobody would buy anything from you)</a:t>
            </a:r>
          </a:p>
          <a:p>
            <a:pPr>
              <a:spcBef>
                <a:spcPct val="0"/>
              </a:spcBef>
            </a:pPr>
            <a:r>
              <a:rPr lang="en-US" smtClean="0"/>
              <a:t>Finally, think about the most significant stressors or drains on your energy in this area. It could be that you are too distracted and keep making mistakes with orders, or can never find the time to attend training sessions.  These items are about acknowledging the pain of staying how you are and not changing.</a:t>
            </a:r>
          </a:p>
          <a:p>
            <a:pPr>
              <a:spcBef>
                <a:spcPct val="0"/>
              </a:spcBef>
            </a:pPr>
            <a:r>
              <a:rPr lang="en-US" smtClean="0"/>
              <a:t>So the information on this page is going to tell you what your priorities are for your career and professional development. What you would be excited and motivated to achieve, and what you must change now to make yourself successful and happy.</a:t>
            </a:r>
          </a:p>
          <a:p>
            <a:pPr>
              <a:spcBef>
                <a:spcPct val="0"/>
              </a:spcBef>
            </a:pPr>
            <a:endParaRPr lang="en-US" smtClean="0"/>
          </a:p>
          <a:p>
            <a:pPr>
              <a:spcBef>
                <a:spcPct val="0"/>
              </a:spcBef>
            </a:pPr>
            <a:endParaRPr lang="en-US"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111731-29AD-48F2-9A9C-A6320CE12B60}"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Taking the information from the previous slide, and from your self-assessment, you can enter it into a timeline that covers a year.</a:t>
            </a:r>
          </a:p>
          <a:p>
            <a:pPr>
              <a:spcBef>
                <a:spcPct val="0"/>
              </a:spcBef>
            </a:pPr>
            <a:endParaRPr lang="en-US" smtClean="0"/>
          </a:p>
          <a:p>
            <a:pPr>
              <a:spcBef>
                <a:spcPct val="0"/>
              </a:spcBef>
            </a:pPr>
            <a:r>
              <a:rPr lang="en-US" smtClean="0"/>
              <a:t>For example, if you’ve decided that you have missed too many training sessions, over the next 30 days you could commit to joining the weekly teleconference organized by your supervisor</a:t>
            </a:r>
          </a:p>
          <a:p>
            <a:pPr>
              <a:spcBef>
                <a:spcPct val="0"/>
              </a:spcBef>
            </a:pPr>
            <a:endParaRPr lang="en-US" smtClean="0"/>
          </a:p>
          <a:p>
            <a:pPr>
              <a:spcBef>
                <a:spcPct val="0"/>
              </a:spcBef>
            </a:pPr>
            <a:r>
              <a:rPr lang="en-US" smtClean="0"/>
              <a:t>Over 3 months, 6 months and 12 months you may want to set further goals connected to training or learning more about your business, or just make sure you keep up with what you’ve committed to.</a:t>
            </a:r>
          </a:p>
          <a:p>
            <a:pPr>
              <a:spcBef>
                <a:spcPct val="0"/>
              </a:spcBef>
            </a:pPr>
            <a:endParaRPr lang="en-US" smtClean="0"/>
          </a:p>
          <a:p>
            <a:pPr>
              <a:spcBef>
                <a:spcPct val="0"/>
              </a:spcBef>
            </a:pPr>
            <a:r>
              <a:rPr lang="en-US" smtClean="0"/>
              <a:t>So, spend as long as you need creating a chart like this one that covers each career concern or goal you have identified.</a:t>
            </a:r>
          </a:p>
          <a:p>
            <a:pPr>
              <a:spcBef>
                <a:spcPct val="0"/>
              </a:spcBef>
            </a:pPr>
            <a:endParaRPr lang="en-US" smtClean="0"/>
          </a:p>
          <a:p>
            <a:pPr>
              <a:spcBef>
                <a:spcPct val="0"/>
              </a:spcBef>
            </a:pPr>
            <a:endParaRPr lang="en-US"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A6BA89-7A1B-4326-83B8-BD9987F0CC09}" type="slidenum">
              <a:rPr lang="en-US">
                <a:cs typeface="Arial" charset="0"/>
              </a:rPr>
              <a:pPr fontAlgn="base">
                <a:spcBef>
                  <a:spcPct val="0"/>
                </a:spcBef>
                <a:spcAft>
                  <a:spcPct val="0"/>
                </a:spcAft>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You know what they say about all work and no play? Well, not only does it make us a little boring and one-sided, but it can also kill our creativity and perspective if we don’t allow ourselves some fun and entertainment. We get tempted to cut corners in this area, but our mental and physical health can deteriorate until burnout or illness force us to take a few days off and watch daytime tv!</a:t>
            </a: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9E2B8F-FDAE-4EE0-BC86-4464B48C18A0}" type="slidenum">
              <a:rPr lang="en-US">
                <a:cs typeface="Arial" charset="0"/>
              </a:rPr>
              <a:pPr fontAlgn="base">
                <a:spcBef>
                  <a:spcPct val="0"/>
                </a:spcBef>
                <a:spcAft>
                  <a:spcPct val="0"/>
                </a:spcAft>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We’re giving you 7 suggestions for an assessment and action list in this area.</a:t>
            </a:r>
          </a:p>
          <a:p>
            <a:pPr>
              <a:spcBef>
                <a:spcPct val="0"/>
              </a:spcBef>
            </a:pPr>
            <a:endParaRPr lang="en-US" smtClean="0"/>
          </a:p>
          <a:p>
            <a:pPr>
              <a:spcBef>
                <a:spcPct val="0"/>
              </a:spcBef>
            </a:pPr>
            <a:r>
              <a:rPr lang="en-US" smtClean="0"/>
              <a:t>For example, when you consider item 2. I dedicate time to hobbies. If you are not completely happy with that item, then write down a specific action you need to take to improve things. Some actions are changes in daily habits, such as deciding to go out and enjoy your garden. Some items need to be actioned by a specifically scheduled activity, such as visiting a garden center to buy new plants or landscaping materials.</a:t>
            </a:r>
          </a:p>
          <a:p>
            <a:pPr>
              <a:spcBef>
                <a:spcPct val="0"/>
              </a:spcBef>
            </a:pPr>
            <a:endParaRPr lang="en-US" smtClean="0"/>
          </a:p>
          <a:p>
            <a:pPr>
              <a:spcBef>
                <a:spcPct val="0"/>
              </a:spcBef>
            </a:pPr>
            <a:r>
              <a:rPr lang="en-US" smtClean="0"/>
              <a:t>So, work though each one of these items, thinking about what you need to do, and how and when you are going to do it. As anything else occurs to you, then you can add suggestion of your own.</a:t>
            </a:r>
          </a:p>
          <a:p>
            <a:pPr>
              <a:spcBef>
                <a:spcPct val="0"/>
              </a:spcBef>
            </a:pP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F7B93C-F2A9-4B95-A86A-548A000694F2}" type="slidenum">
              <a:rPr lang="en-US">
                <a:cs typeface="Arial" charset="0"/>
              </a:rPr>
              <a:pPr fontAlgn="base">
                <a:spcBef>
                  <a:spcPct val="0"/>
                </a:spcBef>
                <a:spcAft>
                  <a:spcPct val="0"/>
                </a:spcAft>
              </a:pPr>
              <a:t>27</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And now consider the following 3 items.</a:t>
            </a:r>
          </a:p>
          <a:p>
            <a:pPr>
              <a:spcBef>
                <a:spcPct val="0"/>
              </a:spcBef>
            </a:pPr>
            <a:r>
              <a:rPr lang="en-US" smtClean="0"/>
              <a:t>One thing I really love about my fun and personal development or WOULD LOVE to happen here is….(you might want to try something daring like a parachute jump, or read the entire works of shakespeare)</a:t>
            </a:r>
          </a:p>
          <a:p>
            <a:pPr>
              <a:spcBef>
                <a:spcPct val="0"/>
              </a:spcBef>
            </a:pPr>
            <a:r>
              <a:rPr lang="en-US" smtClean="0"/>
              <a:t>One thing I really hate or WOULD hate to happen here is…(Perhaps you haven’t picked up your guitar in 20 years)</a:t>
            </a:r>
          </a:p>
          <a:p>
            <a:pPr>
              <a:spcBef>
                <a:spcPct val="0"/>
              </a:spcBef>
            </a:pPr>
            <a:r>
              <a:rPr lang="en-US" smtClean="0"/>
              <a:t>Finally, think about the most significant stressors or drains on your energy in this area. It could be that you are constantly too tired to do something fun, or never have the budget for a vacation). These items are about acknowledging the pain of staying how you are and not changing.</a:t>
            </a:r>
          </a:p>
          <a:p>
            <a:pPr>
              <a:spcBef>
                <a:spcPct val="0"/>
              </a:spcBef>
            </a:pPr>
            <a:r>
              <a:rPr lang="en-US" smtClean="0"/>
              <a:t>So the information on this page is going to tell you what your priorities are for your fun and personal development. What you would be excited and motivated to achieve, and what you must change now to make yourself safe, healthy and happy.</a:t>
            </a:r>
          </a:p>
          <a:p>
            <a:pPr>
              <a:spcBef>
                <a:spcPct val="0"/>
              </a:spcBef>
            </a:pPr>
            <a:endParaRPr lang="en-US" smtClean="0"/>
          </a:p>
          <a:p>
            <a:pPr>
              <a:spcBef>
                <a:spcPct val="0"/>
              </a:spcBef>
            </a:pPr>
            <a:endParaRPr lang="en-US" smtClean="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2EC127-FC5C-4D83-B3D0-B0185DEC0E89}"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Taking the information from the previous slide, and from your self-assessment, you can enter it into a timeline that covers a year.</a:t>
            </a:r>
          </a:p>
          <a:p>
            <a:pPr>
              <a:spcBef>
                <a:spcPct val="0"/>
              </a:spcBef>
            </a:pPr>
            <a:endParaRPr lang="en-US" smtClean="0"/>
          </a:p>
          <a:p>
            <a:pPr>
              <a:spcBef>
                <a:spcPct val="0"/>
              </a:spcBef>
            </a:pPr>
            <a:r>
              <a:rPr lang="en-US" smtClean="0"/>
              <a:t>For example, if you’ve decided that you want to try some new recipes for a more vegetarian diet, you may set a goal in the first 30 days to visit a book store, do some research online, ask friends for suggestions or to create weekly meal plans.</a:t>
            </a:r>
          </a:p>
          <a:p>
            <a:pPr>
              <a:spcBef>
                <a:spcPct val="0"/>
              </a:spcBef>
            </a:pPr>
            <a:endParaRPr lang="en-US" smtClean="0"/>
          </a:p>
          <a:p>
            <a:pPr>
              <a:spcBef>
                <a:spcPct val="0"/>
              </a:spcBef>
            </a:pPr>
            <a:r>
              <a:rPr lang="en-US" smtClean="0"/>
              <a:t>Over 3 months, 6 months and 12 months you may want to set goals connected to this practice, such as sampling some vegetarian restaurants, or just keeping up with the meal planning.</a:t>
            </a:r>
          </a:p>
          <a:p>
            <a:pPr>
              <a:spcBef>
                <a:spcPct val="0"/>
              </a:spcBef>
            </a:pPr>
            <a:endParaRPr lang="en-US" smtClean="0"/>
          </a:p>
          <a:p>
            <a:pPr>
              <a:spcBef>
                <a:spcPct val="0"/>
              </a:spcBef>
            </a:pPr>
            <a:r>
              <a:rPr lang="en-US" smtClean="0"/>
              <a:t>And now we invite you to  spend as long as you need creating a chart like this one that covers each fun-related goal you have identified.</a:t>
            </a:r>
          </a:p>
          <a:p>
            <a:pPr>
              <a:spcBef>
                <a:spcPct val="0"/>
              </a:spcBef>
            </a:pPr>
            <a:endParaRPr lang="en-US" smtClean="0"/>
          </a:p>
          <a:p>
            <a:pPr>
              <a:spcBef>
                <a:spcPct val="0"/>
              </a:spcBef>
            </a:pPr>
            <a:endParaRPr lang="en-US"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225990-0FF4-4BED-BB98-A4973FEF271A}" type="slidenum">
              <a:rPr lang="en-US">
                <a:cs typeface="Arial" charset="0"/>
              </a:rPr>
              <a:pPr fontAlgn="base">
                <a:spcBef>
                  <a:spcPct val="0"/>
                </a:spcBef>
                <a:spcAft>
                  <a:spcPct val="0"/>
                </a:spcAft>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p:spPr>
      </p:sp>
      <p:sp>
        <p:nvSpPr>
          <p:cNvPr id="8909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In order to make the best use of the information offered we suggest you grab a pen and paper and write down your observations and action items throughout each module. Sometimes we’ll ask you to do a specific activity such as an assessment or a list, so you’ll want to follow the exercises to get full value from these materials.</a:t>
            </a:r>
          </a:p>
          <a:p>
            <a:endParaRPr lang="en-US" dirty="0" smtClean="0"/>
          </a:p>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Our lives can become sadly devoid of meaning, direction, purpose and quality with paying attention to our spiritual growth. Perhaps this is a very important aspect of your life, or maybe you’ve never explored the whys and what ifs of your existence in much detail. Let’s take a look at an assessment for this.</a:t>
            </a:r>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B7C9F0-3D2E-4034-ABAD-B4EBAB76C222}" type="slidenum">
              <a:rPr lang="en-US">
                <a:cs typeface="Arial" charset="0"/>
              </a:rPr>
              <a:pPr fontAlgn="base">
                <a:spcBef>
                  <a:spcPct val="0"/>
                </a:spcBef>
                <a:spcAft>
                  <a:spcPct val="0"/>
                </a:spcAft>
              </a:pPr>
              <a:t>30</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We’re giving you 7 suggestions for an assessment and action list in this area.</a:t>
            </a:r>
          </a:p>
          <a:p>
            <a:pPr>
              <a:spcBef>
                <a:spcPct val="0"/>
              </a:spcBef>
            </a:pPr>
            <a:endParaRPr lang="en-US" smtClean="0"/>
          </a:p>
          <a:p>
            <a:pPr>
              <a:spcBef>
                <a:spcPct val="0"/>
              </a:spcBef>
            </a:pPr>
            <a:r>
              <a:rPr lang="en-US" smtClean="0"/>
              <a:t>These items are not as easy to quantify and action as some of the other topics we’ve looked at, but we can try. For example, when you consider item 4. I What gives me inner strength, you may note that feeling rested and healthy is important, being able to control your emotions, focusing on your loved ones, knowing that you can get through anything…These are all spiritual values, even if they are not religious in nature. You can also list values or items from your particular religious tradition, such as knowing there is a life after death, for example.</a:t>
            </a:r>
          </a:p>
          <a:p>
            <a:pPr>
              <a:spcBef>
                <a:spcPct val="0"/>
              </a:spcBef>
            </a:pPr>
            <a:endParaRPr lang="en-US" smtClean="0"/>
          </a:p>
          <a:p>
            <a:pPr>
              <a:spcBef>
                <a:spcPct val="0"/>
              </a:spcBef>
            </a:pPr>
            <a:r>
              <a:rPr lang="en-US" smtClean="0"/>
              <a:t>Now you can take time to work though each one of these items, thinking about what you need to do, and how and when you are going to do it. As anything else occurs to you, then you can add suggestion of your own.</a:t>
            </a:r>
          </a:p>
          <a:p>
            <a:pPr>
              <a:spcBef>
                <a:spcPct val="0"/>
              </a:spcBef>
            </a:pPr>
            <a:endParaRPr lang="en-US"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93075A-DE62-4D02-AC7E-A20BA2774970}" type="slidenum">
              <a:rPr lang="en-US">
                <a:cs typeface="Arial" charset="0"/>
              </a:rPr>
              <a:pPr fontAlgn="base">
                <a:spcBef>
                  <a:spcPct val="0"/>
                </a:spcBef>
                <a:spcAft>
                  <a:spcPct val="0"/>
                </a:spcAft>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Over and above the suggestions we’ve just given you, we’d like you to consider the following 3 items.</a:t>
            </a:r>
          </a:p>
          <a:p>
            <a:pPr>
              <a:spcBef>
                <a:spcPct val="0"/>
              </a:spcBef>
            </a:pPr>
            <a:r>
              <a:rPr lang="en-US" smtClean="0"/>
              <a:t>One thing I really love about my spiritual growth or WOULD LOVE to happen here is….(you might want to deepen your faith or develop a more loving and compassionate stance towards the rest of humanity)</a:t>
            </a:r>
          </a:p>
          <a:p>
            <a:pPr>
              <a:spcBef>
                <a:spcPct val="0"/>
              </a:spcBef>
            </a:pPr>
            <a:r>
              <a:rPr lang="en-US" smtClean="0"/>
              <a:t>One thing I really hate or WOULD hate to happen here is…(Perhaps you don’t want to hurt others in any way)</a:t>
            </a:r>
          </a:p>
          <a:p>
            <a:pPr>
              <a:spcBef>
                <a:spcPct val="0"/>
              </a:spcBef>
            </a:pPr>
            <a:r>
              <a:rPr lang="en-US" smtClean="0"/>
              <a:t>Finally, think about the most significant stressors or drains on your energy in this area. It could be that you are feeling guilty or afraid or uncertain about the meaning of your life. These items are about acknowledging the pain of staying how you are and not changing.</a:t>
            </a:r>
          </a:p>
          <a:p>
            <a:pPr>
              <a:spcBef>
                <a:spcPct val="0"/>
              </a:spcBef>
            </a:pPr>
            <a:r>
              <a:rPr lang="en-US" smtClean="0"/>
              <a:t>So the information on this page is going to tell you what your priorities are for your spiritual growth. What you would be excited and motivated to achieve, and what you must change now to make yourself peaceful and happy.</a:t>
            </a:r>
          </a:p>
          <a:p>
            <a:pPr>
              <a:spcBef>
                <a:spcPct val="0"/>
              </a:spcBef>
            </a:pPr>
            <a:endParaRPr lang="en-US" smtClean="0"/>
          </a:p>
          <a:p>
            <a:pPr>
              <a:spcBef>
                <a:spcPct val="0"/>
              </a:spcBef>
            </a:pPr>
            <a:endParaRPr lang="en-US" smtClean="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6BC12C-9DF7-4808-9411-C48055403785}" type="slidenum">
              <a:rPr lang="en-US">
                <a:cs typeface="Arial" charset="0"/>
              </a:rPr>
              <a:pPr fontAlgn="base">
                <a:spcBef>
                  <a:spcPct val="0"/>
                </a:spcBef>
                <a:spcAft>
                  <a:spcPct val="0"/>
                </a:spcAft>
              </a:pPr>
              <a:t>32</a:t>
            </a:fld>
            <a:endParaRPr lang="en-US">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Taking the information from the previous slide, and from your self-assessment, you can enter it into a timeline that covers a year.</a:t>
            </a:r>
          </a:p>
          <a:p>
            <a:pPr>
              <a:spcBef>
                <a:spcPct val="0"/>
              </a:spcBef>
            </a:pPr>
            <a:endParaRPr lang="en-US" smtClean="0"/>
          </a:p>
          <a:p>
            <a:pPr>
              <a:spcBef>
                <a:spcPct val="0"/>
              </a:spcBef>
            </a:pPr>
            <a:r>
              <a:rPr lang="en-US" smtClean="0"/>
              <a:t>For example, if you’ve decided that you want to become familiar with some particular texts you might decide that over the next 30 days you will read certain materials each day at a particular time, or give thanks for your food.</a:t>
            </a:r>
          </a:p>
          <a:p>
            <a:pPr>
              <a:spcBef>
                <a:spcPct val="0"/>
              </a:spcBef>
            </a:pPr>
            <a:endParaRPr lang="en-US" smtClean="0"/>
          </a:p>
          <a:p>
            <a:pPr>
              <a:spcBef>
                <a:spcPct val="0"/>
              </a:spcBef>
            </a:pPr>
            <a:r>
              <a:rPr lang="en-US" smtClean="0"/>
              <a:t>Over 3 months, 6 months and 12 months you may want to set other goals connected to these practices, or just make sure you maintain your new habits</a:t>
            </a:r>
          </a:p>
          <a:p>
            <a:pPr>
              <a:spcBef>
                <a:spcPct val="0"/>
              </a:spcBef>
            </a:pPr>
            <a:endParaRPr lang="en-US" smtClean="0"/>
          </a:p>
          <a:p>
            <a:pPr>
              <a:spcBef>
                <a:spcPct val="0"/>
              </a:spcBef>
            </a:pPr>
            <a:r>
              <a:rPr lang="en-US" smtClean="0"/>
              <a:t>So, spend as long as you need creating a chart like this one that covers each spiritual growth goal you have identified.</a:t>
            </a:r>
          </a:p>
          <a:p>
            <a:pPr>
              <a:spcBef>
                <a:spcPct val="0"/>
              </a:spcBef>
            </a:pPr>
            <a:endParaRPr lang="en-US" smtClean="0"/>
          </a:p>
          <a:p>
            <a:pPr>
              <a:spcBef>
                <a:spcPct val="0"/>
              </a:spcBef>
            </a:pPr>
            <a:endParaRPr 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746F62-17C9-4A1C-B215-2AA53C98C8D2}" type="slidenum">
              <a:rPr lang="en-US">
                <a:cs typeface="Arial" charset="0"/>
              </a:rPr>
              <a:pPr fontAlgn="base">
                <a:spcBef>
                  <a:spcPct val="0"/>
                </a:spcBef>
                <a:spcAft>
                  <a:spcPct val="0"/>
                </a:spcAft>
              </a:pPr>
              <a:t>33</a:t>
            </a:fld>
            <a:endParaRPr lang="en-US">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Now that you’ve made your notes on these 6 areas, as well as establishing some priorities and goals for the next year, it really helps to have specific items scheduled as regular activities in your calendar. If you can’t find specific items to schedule, such as going for a walk, family mealtime or reading before bed, then at least schedule time to spend on that topic (such as finances and responsibilities, and then work on what you need to during that time).</a:t>
            </a:r>
          </a:p>
          <a:p>
            <a:pPr>
              <a:spcBef>
                <a:spcPct val="0"/>
              </a:spcBef>
            </a:pPr>
            <a:endParaRPr lang="en-US" dirty="0" smtClean="0"/>
          </a:p>
          <a:p>
            <a:pPr>
              <a:spcBef>
                <a:spcPct val="0"/>
              </a:spcBef>
            </a:pPr>
            <a:r>
              <a:rPr lang="en-US" dirty="0" smtClean="0"/>
              <a:t>Many sites offer help with scheduling and planning for yourself and the whole family. Coordinating schedules can be tough and we all need to do it a little differently. Some of us work better with handwritten charts on the kitchen and others of us work well with electronic schedules. We’ve listed a couple of really useful sites offering free information in this area.</a:t>
            </a:r>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EFC940-77BD-4791-9C45-B553B90FCE9B}" type="slidenum">
              <a:rPr lang="en-US">
                <a:cs typeface="Arial" charset="0"/>
              </a:rPr>
              <a:pPr fontAlgn="base">
                <a:spcBef>
                  <a:spcPct val="0"/>
                </a:spcBef>
                <a:spcAft>
                  <a:spcPct val="0"/>
                </a:spcAft>
              </a:pPr>
              <a:t>34</a:t>
            </a:fld>
            <a:endParaRPr lang="en-US">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On top of arranging a workable schedule, many of you will be juggling care for other, whether older or younger. It’s always nice when that care can safely be provided free by friends, family or neighbors, or through a sitting swap, or a non-profit. If you need to pay for your dependents to be looked after so that you can work or perform other important tasks, then you can arrange that in small chucks of time, or for whole days. Trusted websites such as Care.com and Sittercity.com offer profiles of carers, including their qualifications, experience, rates and availability.</a:t>
            </a: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D4D2D2-005C-471A-8CB9-18940B63CB94}" type="slidenum">
              <a:rPr lang="en-US">
                <a:cs typeface="Arial" charset="0"/>
              </a:rPr>
              <a:pPr fontAlgn="base">
                <a:spcBef>
                  <a:spcPct val="0"/>
                </a:spcBef>
                <a:spcAft>
                  <a:spcPct val="0"/>
                </a:spcAft>
              </a:pPr>
              <a:t>35</a:t>
            </a:fld>
            <a:endParaRPr lang="en-US">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Thanks for working through this module with us. We look forward to seeing you in the next module!</a:t>
            </a: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4A879F-3269-49C3-9097-B2E723F48F24}" type="slidenum">
              <a:rPr lang="en-US">
                <a:cs typeface="Arial" charset="0"/>
              </a:rPr>
              <a:pPr fontAlgn="base">
                <a:spcBef>
                  <a:spcPct val="0"/>
                </a:spcBef>
                <a:spcAft>
                  <a:spcPct val="0"/>
                </a:spcAft>
              </a:pPr>
              <a:t>36</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p:spPr>
      </p:sp>
      <p:sp>
        <p:nvSpPr>
          <p:cNvPr id="90115"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We’ve divided your life into 6 areas to focus on.</a:t>
            </a:r>
          </a:p>
          <a:p>
            <a:r>
              <a:rPr lang="en-US" dirty="0" smtClean="0"/>
              <a:t>Your health and energy</a:t>
            </a:r>
          </a:p>
          <a:p>
            <a:r>
              <a:rPr lang="en-US" dirty="0" smtClean="0"/>
              <a:t>Your Career and professional development</a:t>
            </a:r>
          </a:p>
          <a:p>
            <a:r>
              <a:rPr lang="en-US" dirty="0" smtClean="0"/>
              <a:t>Your relationships and family</a:t>
            </a:r>
          </a:p>
          <a:p>
            <a:r>
              <a:rPr lang="en-US" dirty="0" smtClean="0"/>
              <a:t>Fun and personal development</a:t>
            </a:r>
          </a:p>
          <a:p>
            <a:r>
              <a:rPr lang="en-US" dirty="0" smtClean="0"/>
              <a:t>Finances and responsibilities</a:t>
            </a:r>
          </a:p>
          <a:p>
            <a:r>
              <a:rPr lang="en-US" dirty="0" smtClean="0"/>
              <a:t>And spiritual growth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Before we go on, let’s just dispense with the myth that work-life balance means paying equal attention or time to each of those aspects, or dividing yourself equally between work and personal life. That’s neither realistic, nor desirable for most of us. What we mean by work-life balance is the effective management of all aspects of our lives, according to our demands and priorities. Sometimes we have a moment in our day, or perhaps a period in our lives, where work demands simply must be completed above most other priorities. Sometimes caring for dependents may be paramount, or we may have to move house, take care of a legal matter, or squeeze in a vacation. And throughout all these changing scenarios we need to take care of our bodies, our emotions and relationships, as well as the mundane tasks of every day.</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8D639-AC98-4784-8F86-4581F604747C}"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With all this in mind, no wonder we feel overwhelmed at times. So many important things are tugging at us, and so many little things and sometimes larger things can get left undone if we don’t make an effort to include them. Many people we talk to report neglecting their health, skipping vacation time or spending less time with their partner or families. Over an extended period of time, this can become a real problem.</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6A7FF-4270-4101-8393-65F8DAE7EF8D}" type="slidenum">
              <a:rPr lang="en-US">
                <a:cs typeface="Arial" charset="0"/>
              </a:rPr>
              <a:pPr fontAlgn="base">
                <a:spcBef>
                  <a:spcPct val="0"/>
                </a:spcBef>
                <a:spcAft>
                  <a:spcPct val="0"/>
                </a:spcAft>
              </a:pPr>
              <a:t>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If we leave things to chance and simply respond to the busyness without real planning, we could damage our health and get burned out. Have you ever gotten sick just when you’re really busy and don’t have as much time to sleep? There’s only so much we can take. </a:t>
            </a:r>
          </a:p>
          <a:p>
            <a:pPr>
              <a:spcBef>
                <a:spcPct val="0"/>
              </a:spcBef>
            </a:pPr>
            <a:r>
              <a:rPr lang="en-US" smtClean="0"/>
              <a:t>Ignoring important responsibilities and putting off home or car repairs or writing a will could ultimately lead to very unwanted results.</a:t>
            </a:r>
          </a:p>
          <a:p>
            <a:pPr>
              <a:spcBef>
                <a:spcPct val="0"/>
              </a:spcBef>
            </a:pPr>
            <a:r>
              <a:rPr lang="en-US" smtClean="0"/>
              <a:t>Anything left undone causes underlying stress and the end result of not planning our lives is that we probably will not achieve what we wanted to. It’s important to design the life you want, rather than looking back with regrets.</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663B85-20D6-43B3-ACD9-45CF13E521E8}"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Taking the time today and from now onward to proactively manage your life will bring you a number of rewards and allow you to better look after yourself and others, be in better shape and have more energy to get everything done. You’ll be more focused on your priorities, less stressed and more aware of what activities are truly important in reaching your goals.</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3DF114-D0E8-4208-8FE4-81C8BE18ED81}"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 here’s the process.</a:t>
            </a:r>
          </a:p>
          <a:p>
            <a:pPr>
              <a:spcBef>
                <a:spcPct val="0"/>
              </a:spcBef>
            </a:pPr>
            <a:r>
              <a:rPr lang="en-US" smtClean="0"/>
              <a:t>On the next few pages you’ll be guided through an assessment of where you stand and what’s still to be done in the 6 major life areas.</a:t>
            </a:r>
          </a:p>
          <a:p>
            <a:pPr>
              <a:spcBef>
                <a:spcPct val="0"/>
              </a:spcBef>
            </a:pPr>
            <a:r>
              <a:rPr lang="en-US" smtClean="0"/>
              <a:t>Within your to-do list you’ll establish priorities in order to set some manageable goals.</a:t>
            </a:r>
          </a:p>
          <a:p>
            <a:pPr>
              <a:spcBef>
                <a:spcPct val="0"/>
              </a:spcBef>
            </a:pPr>
            <a:endParaRPr lang="en-US" smtClean="0"/>
          </a:p>
          <a:p>
            <a:pPr>
              <a:spcBef>
                <a:spcPct val="0"/>
              </a:spcBef>
            </a:pPr>
            <a:r>
              <a:rPr lang="en-US" smtClean="0"/>
              <a:t>The most important item is to then schedule specific actions that will make these goals happen. This is the only way anything gets done.</a:t>
            </a:r>
          </a:p>
          <a:p>
            <a:pPr>
              <a:spcBef>
                <a:spcPct val="0"/>
              </a:spcBef>
            </a:pPr>
            <a:r>
              <a:rPr lang="en-US" smtClean="0"/>
              <a:t>Periodically you’ll assess your progress and review your goals, adding in new items if necessary.</a:t>
            </a:r>
          </a:p>
          <a:p>
            <a:pPr>
              <a:spcBef>
                <a:spcPct val="0"/>
              </a:spcBef>
            </a:pPr>
            <a:endParaRPr lang="en-US" smtClean="0"/>
          </a:p>
          <a:p>
            <a:pPr>
              <a:spcBef>
                <a:spcPct val="0"/>
              </a:spcBef>
            </a:pPr>
            <a:r>
              <a:rPr lang="en-US" smtClean="0"/>
              <a:t>Milestones in your success are a cause for celebration and building the energy to keep moving forward. Working on ourselves never ends!</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017018-19FA-49BB-8F44-409EBA401066}"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86EBEC-7DB5-48B5-A3CA-F986C72E279B}" type="datetimeFigureOut">
              <a:rPr lang="en-US"/>
              <a:pPr>
                <a:defRPr/>
              </a:pPr>
              <a:t>9/16/2014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A8316-4A07-44B1-A8EB-8EAF7E26CFCC}" type="slidenum">
              <a:rPr lang="en-US"/>
              <a:pPr>
                <a:defRPr/>
              </a:pPr>
              <a:t>‹#›</a:t>
            </a:fld>
            <a:endParaRPr lang="en-US"/>
          </a:p>
        </p:txBody>
      </p:sp>
    </p:spTree>
  </p:cSld>
  <p:clrMapOvr>
    <a:masterClrMapping/>
  </p:clrMapOvr>
  <p:transition advClick="0" advTm="58766"/>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65B0B2-4855-4E6D-AA15-1E05046C259D}" type="datetimeFigureOut">
              <a:rPr lang="en-US"/>
              <a:pPr>
                <a:defRPr/>
              </a:pPr>
              <a:t>9/16/2014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E27D0E-EFC1-4586-A274-BA0D78680A7E}" type="slidenum">
              <a:rPr lang="en-US"/>
              <a:pPr>
                <a:defRPr/>
              </a:pPr>
              <a:t>‹#›</a:t>
            </a:fld>
            <a:endParaRPr lang="en-US"/>
          </a:p>
        </p:txBody>
      </p:sp>
    </p:spTree>
  </p:cSld>
  <p:clrMapOvr>
    <a:masterClrMapping/>
  </p:clrMapOvr>
  <p:transition advClick="0" advTm="58766"/>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93BB9F-350C-435A-9243-89DD105FB9E3}" type="datetimeFigureOut">
              <a:rPr lang="en-US"/>
              <a:pPr>
                <a:defRPr/>
              </a:pPr>
              <a:t>9/16/2014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4D6C70-ECE0-47D2-A180-44BDCCB073EF}" type="slidenum">
              <a:rPr lang="en-US"/>
              <a:pPr>
                <a:defRPr/>
              </a:pPr>
              <a:t>‹#›</a:t>
            </a:fld>
            <a:endParaRPr lang="en-US"/>
          </a:p>
        </p:txBody>
      </p:sp>
    </p:spTree>
  </p:cSld>
  <p:clrMapOvr>
    <a:masterClrMapping/>
  </p:clrMapOvr>
  <p:transition advClick="0" advTm="58766"/>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BD6206-B86B-45E8-8871-95CC89AC9E8B}" type="datetimeFigureOut">
              <a:rPr lang="en-US"/>
              <a:pPr>
                <a:defRPr/>
              </a:pPr>
              <a:t>9/16/2014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8E182A-9ED6-4014-818C-E5F492CC8E64}" type="slidenum">
              <a:rPr lang="en-US"/>
              <a:pPr>
                <a:defRPr/>
              </a:pPr>
              <a:t>‹#›</a:t>
            </a:fld>
            <a:endParaRPr lang="en-US"/>
          </a:p>
        </p:txBody>
      </p:sp>
    </p:spTree>
  </p:cSld>
  <p:clrMapOvr>
    <a:masterClrMapping/>
  </p:clrMapOvr>
  <p:transition advClick="0" advTm="58766"/>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pPr>
              <a:defRPr/>
            </a:pPr>
            <a:fld id="{129EAED0-4068-47EA-9E17-C97AE608717B}" type="datetimeFigureOut">
              <a:rPr lang="en-US" smtClean="0"/>
              <a:pPr>
                <a:defRPr/>
              </a:pPr>
              <a:t>9/16/2014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E981E5D-E643-4DA5-B3AD-DBE8E9A7ACEC}" type="slidenum">
              <a:rPr lang="en-US" smtClean="0"/>
              <a:pPr>
                <a:defRPr/>
              </a:pPr>
              <a:t>‹#›</a:t>
            </a:fld>
            <a:endParaRPr lang="en-US"/>
          </a:p>
        </p:txBody>
      </p:sp>
    </p:spTree>
  </p:cSld>
  <p:clrMapOvr>
    <a:masterClrMapping/>
  </p:clrMapOvr>
  <p:transition advClick="0" advTm="58766"/>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CFF74B-734E-44ED-9265-C1A976AFC531}" type="datetimeFigureOut">
              <a:rPr lang="en-US"/>
              <a:pPr>
                <a:defRPr/>
              </a:pPr>
              <a:t>9/16/2014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FEE216-11BF-429E-8F46-B3B87214C5BB}" type="slidenum">
              <a:rPr lang="en-US"/>
              <a:pPr>
                <a:defRPr/>
              </a:pPr>
              <a:t>‹#›</a:t>
            </a:fld>
            <a:endParaRPr lang="en-US"/>
          </a:p>
        </p:txBody>
      </p:sp>
    </p:spTree>
  </p:cSld>
  <p:clrMapOvr>
    <a:masterClrMapping/>
  </p:clrMapOvr>
  <p:transition advClick="0" advTm="58766"/>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16D5F55-BABB-4BBC-9FEF-79B498298255}" type="datetimeFigureOut">
              <a:rPr lang="en-US"/>
              <a:pPr>
                <a:defRPr/>
              </a:pPr>
              <a:t>9/16/2014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FC72B9-8F16-4F7E-A038-C0DE5095447B}" type="slidenum">
              <a:rPr lang="en-US"/>
              <a:pPr>
                <a:defRPr/>
              </a:pPr>
              <a:t>‹#›</a:t>
            </a:fld>
            <a:endParaRPr lang="en-US"/>
          </a:p>
        </p:txBody>
      </p:sp>
    </p:spTree>
  </p:cSld>
  <p:clrMapOvr>
    <a:masterClrMapping/>
  </p:clrMapOvr>
  <p:transition advClick="0" advTm="58766"/>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F72B64-B238-4656-AA9F-CB282D1576E2}" type="datetimeFigureOut">
              <a:rPr lang="en-US"/>
              <a:pPr>
                <a:defRPr/>
              </a:pPr>
              <a:t>9/16/2014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522744-C573-4453-9106-BBCEEE4936DB}" type="slidenum">
              <a:rPr lang="en-US"/>
              <a:pPr>
                <a:defRPr/>
              </a:pPr>
              <a:t>‹#›</a:t>
            </a:fld>
            <a:endParaRPr lang="en-US"/>
          </a:p>
        </p:txBody>
      </p:sp>
    </p:spTree>
  </p:cSld>
  <p:clrMapOvr>
    <a:masterClrMapping/>
  </p:clrMapOvr>
  <p:transition advClick="0" advTm="58766"/>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5DCB2A4-7041-4C2D-93C2-15B9DB0BA91A}" type="datetimeFigureOut">
              <a:rPr lang="en-US"/>
              <a:pPr>
                <a:defRPr/>
              </a:pPr>
              <a:t>9/16/2014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12FC50-65A0-4E09-8B67-6B0A9C20135A}" type="slidenum">
              <a:rPr lang="en-US"/>
              <a:pPr>
                <a:defRPr/>
              </a:pPr>
              <a:t>‹#›</a:t>
            </a:fld>
            <a:endParaRPr lang="en-US"/>
          </a:p>
        </p:txBody>
      </p:sp>
    </p:spTree>
  </p:cSld>
  <p:clrMapOvr>
    <a:masterClrMapping/>
  </p:clrMapOvr>
  <p:transition advClick="0" advTm="58766"/>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C855EC5-73A4-4547-AAE8-3FBAAEC3CBEB}" type="datetimeFigureOut">
              <a:rPr lang="en-US"/>
              <a:pPr>
                <a:defRPr/>
              </a:pPr>
              <a:t>9/16/2014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4EBB2A-72D9-4B72-8598-B4D278B3C8D4}" type="slidenum">
              <a:rPr lang="en-US"/>
              <a:pPr>
                <a:defRPr/>
              </a:pPr>
              <a:t>‹#›</a:t>
            </a:fld>
            <a:endParaRPr lang="en-US"/>
          </a:p>
        </p:txBody>
      </p:sp>
    </p:spTree>
  </p:cSld>
  <p:clrMapOvr>
    <a:masterClrMapping/>
  </p:clrMapOvr>
  <p:transition advClick="0" advTm="58766"/>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70B4A0-F546-4655-BE1B-C1F78189794A}" type="datetimeFigureOut">
              <a:rPr lang="en-US"/>
              <a:pPr>
                <a:defRPr/>
              </a:pPr>
              <a:t>9/16/2014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67F57FA-9B0D-4E4B-A0F0-B4D29D141406}" type="slidenum">
              <a:rPr lang="en-US"/>
              <a:pPr>
                <a:defRPr/>
              </a:pPr>
              <a:t>‹#›</a:t>
            </a:fld>
            <a:endParaRPr lang="en-US"/>
          </a:p>
        </p:txBody>
      </p:sp>
    </p:spTree>
  </p:cSld>
  <p:clrMapOvr>
    <a:masterClrMapping/>
  </p:clrMapOvr>
  <p:transition advClick="0" advTm="58766"/>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012B93-18F2-4CBC-8546-1896E46B8D03}" type="datetimeFigureOut">
              <a:rPr lang="en-US"/>
              <a:pPr>
                <a:defRPr/>
              </a:pPr>
              <a:t>9/16/2014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5517A2-19C5-4C8D-A72A-39D44D64C6F6}" type="slidenum">
              <a:rPr lang="en-US"/>
              <a:pPr>
                <a:defRPr/>
              </a:pPr>
              <a:t>‹#›</a:t>
            </a:fld>
            <a:endParaRPr lang="en-US"/>
          </a:p>
        </p:txBody>
      </p:sp>
    </p:spTree>
  </p:cSld>
  <p:clrMapOvr>
    <a:masterClrMapping/>
  </p:clrMapOvr>
  <p:transition advClick="0" advTm="58766"/>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29EAED0-4068-47EA-9E17-C97AE608717B}" type="datetimeFigureOut">
              <a:rPr lang="en-US"/>
              <a:pPr>
                <a:defRPr/>
              </a:pPr>
              <a:t>9/16/2014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E981E5D-E643-4DA5-B3AD-DBE8E9A7AC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advClick="0" advTm="58766"/>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6.png"/><Relationship Id="rId5" Type="http://schemas.openxmlformats.org/officeDocument/2006/relationships/image" Target="../media/image2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xml"/><Relationship Id="rId7" Type="http://schemas.openxmlformats.org/officeDocument/2006/relationships/image" Target="../media/image25.jpe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4.jpeg"/><Relationship Id="rId5" Type="http://schemas.openxmlformats.org/officeDocument/2006/relationships/image" Target="../media/image19.jpeg"/><Relationship Id="rId10" Type="http://schemas.openxmlformats.org/officeDocument/2006/relationships/image" Target="../media/image16.png"/><Relationship Id="rId4" Type="http://schemas.openxmlformats.org/officeDocument/2006/relationships/notesSlide" Target="../notesSlides/notesSlide13.xml"/><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6.png"/><Relationship Id="rId5" Type="http://schemas.openxmlformats.org/officeDocument/2006/relationships/image" Target="../media/image2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1.wma"/><Relationship Id="rId2" Type="http://schemas.microsoft.com/office/2007/relationships/media" Target="../media/media11.wm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16.png"/><Relationship Id="rId4" Type="http://schemas.openxmlformats.org/officeDocument/2006/relationships/notesSlide" Target="../notesSlides/notesSlide17.xml"/><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6.png"/><Relationship Id="rId5" Type="http://schemas.openxmlformats.org/officeDocument/2006/relationships/image" Target="../media/image3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notesSlide" Target="../notesSlides/notesSlide19.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gif"/><Relationship Id="rId2" Type="http://schemas.openxmlformats.org/officeDocument/2006/relationships/slideLayout" Target="../slideLayouts/slideLayout8.xml"/><Relationship Id="rId1" Type="http://schemas.openxmlformats.org/officeDocument/2006/relationships/audio" Target="../media/audio2.wav"/><Relationship Id="rId6" Type="http://schemas.openxmlformats.org/officeDocument/2006/relationships/hyperlink" Target="http://www.wfcresources.com/"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xml"/><Relationship Id="rId7" Type="http://schemas.openxmlformats.org/officeDocument/2006/relationships/image" Target="../media/image37.jpe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16.png"/><Relationship Id="rId4" Type="http://schemas.openxmlformats.org/officeDocument/2006/relationships/notesSlide" Target="../notesSlides/notesSlide21.xml"/><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6.png"/><Relationship Id="rId5" Type="http://schemas.openxmlformats.org/officeDocument/2006/relationships/image" Target="../media/image4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media19.wma"/><Relationship Id="rId2" Type="http://schemas.microsoft.com/office/2007/relationships/media" Target="../media/media19.wma"/><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notesSlide" Target="../notesSlides/notesSlide23.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1.xml"/><Relationship Id="rId7" Type="http://schemas.openxmlformats.org/officeDocument/2006/relationships/image" Target="../media/image43.jpe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25.xml"/><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16.png"/><Relationship Id="rId5" Type="http://schemas.openxmlformats.org/officeDocument/2006/relationships/image" Target="../media/image45.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3.wma"/><Relationship Id="rId2" Type="http://schemas.microsoft.com/office/2007/relationships/media" Target="../media/media23.wma"/><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notesSlide" Target="../notesSlides/notesSlide27.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1.xml"/><Relationship Id="rId7" Type="http://schemas.openxmlformats.org/officeDocument/2006/relationships/image" Target="../media/image48.jpe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7.jpeg"/><Relationship Id="rId11" Type="http://schemas.openxmlformats.org/officeDocument/2006/relationships/image" Target="../media/image16.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notesSlide" Target="../notesSlides/notesSlide29.xml"/><Relationship Id="rId9"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audio" Target="../media/audio3.wav"/><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audio" Target="../media/media26.wma"/><Relationship Id="rId7" Type="http://schemas.openxmlformats.org/officeDocument/2006/relationships/image" Target="../media/image16.png"/><Relationship Id="rId2" Type="http://schemas.microsoft.com/office/2007/relationships/media" Target="../media/media26.wma"/><Relationship Id="rId1" Type="http://schemas.openxmlformats.org/officeDocument/2006/relationships/tags" Target="../tags/tag9.xml"/><Relationship Id="rId6" Type="http://schemas.openxmlformats.org/officeDocument/2006/relationships/image" Target="../media/image52.jpeg"/><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media27.wma"/><Relationship Id="rId2" Type="http://schemas.microsoft.com/office/2007/relationships/media" Target="../media/media27.wma"/><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1.xml"/><Relationship Id="rId7" Type="http://schemas.openxmlformats.org/officeDocument/2006/relationships/image" Target="../media/image55.jpe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54.jpeg"/><Relationship Id="rId11" Type="http://schemas.openxmlformats.org/officeDocument/2006/relationships/image" Target="../media/image16.pn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notesSlide" Target="../notesSlides/notesSlide33.xml"/><Relationship Id="rId9"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hyperlink" Target="http://www.cozi.com/" TargetMode="External"/><Relationship Id="rId5" Type="http://schemas.openxmlformats.org/officeDocument/2006/relationships/hyperlink" Target="http://www.tipjunkie.com/family-schedule/"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hyperlink" Target="http://www.sittercity.com/" TargetMode="External"/><Relationship Id="rId5" Type="http://schemas.openxmlformats.org/officeDocument/2006/relationships/hyperlink" Target="http://www.care.com/"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hyperlink" Target="http://www.wfcresources.com/" TargetMode="Externa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6.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8.xml"/><Relationship Id="rId1" Type="http://schemas.openxmlformats.org/officeDocument/2006/relationships/audio" Target="../media/audio4.wav"/><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2.wma"/><Relationship Id="rId7" Type="http://schemas.openxmlformats.org/officeDocument/2006/relationships/image" Target="../media/image18.jpe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17.jpeg"/><Relationship Id="rId5" Type="http://schemas.openxmlformats.org/officeDocument/2006/relationships/notesSlide" Target="../notesSlides/notesSlide6.xml"/><Relationship Id="rId10" Type="http://schemas.openxmlformats.org/officeDocument/2006/relationships/image" Target="../media/image20.jpeg"/><Relationship Id="rId4" Type="http://schemas.openxmlformats.org/officeDocument/2006/relationships/slideLayout" Target="../slideLayouts/slideLayout1.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audio" Target="../media/media3.wma"/><Relationship Id="rId7" Type="http://schemas.openxmlformats.org/officeDocument/2006/relationships/image" Target="../media/image16.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wma"/><Relationship Id="rId7" Type="http://schemas.openxmlformats.org/officeDocument/2006/relationships/image" Target="../media/image22.png"/><Relationship Id="rId2" Type="http://schemas.openxmlformats.org/officeDocument/2006/relationships/audio" Target="file:///C:\Documents%20and%20Settings\Owner.SUSAN\Desktop\Rachel's%20project\Module%201\Page%208_7.mp3" TargetMode="External"/><Relationship Id="rId1" Type="http://schemas.microsoft.com/office/2007/relationships/media" Target="file:///C:\Documents%20and%20Settings\Owner.SUSAN\Desktop\Rachel's%20project\Module%201\Page%208_7.mp3" TargetMode="External"/><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audio" Target="../media/media4.wma"/><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4" cstate="print"/>
          <a:srcRect t="2892"/>
          <a:stretch>
            <a:fillRect/>
          </a:stretch>
        </p:blipFill>
        <p:spPr bwMode="auto">
          <a:xfrm>
            <a:off x="0" y="0"/>
            <a:ext cx="9144001" cy="5943600"/>
          </a:xfrm>
          <a:prstGeom prst="rect">
            <a:avLst/>
          </a:prstGeom>
          <a:noFill/>
          <a:ln w="9525">
            <a:noFill/>
            <a:miter lim="800000"/>
            <a:headEnd/>
            <a:tailEnd/>
          </a:ln>
        </p:spPr>
      </p:pic>
      <p:sp>
        <p:nvSpPr>
          <p:cNvPr id="3" name="TextBox 15"/>
          <p:cNvSpPr txBox="1">
            <a:spLocks noChangeArrowheads="1"/>
          </p:cNvSpPr>
          <p:nvPr/>
        </p:nvSpPr>
        <p:spPr bwMode="auto">
          <a:xfrm>
            <a:off x="550863" y="6121400"/>
            <a:ext cx="8013700" cy="522288"/>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auto" hangingPunct="1">
              <a:spcBef>
                <a:spcPts val="0"/>
              </a:spcBef>
              <a:spcAft>
                <a:spcPts val="0"/>
              </a:spcAft>
              <a:defRPr/>
            </a:pPr>
            <a:r>
              <a:rPr lang="en-US" sz="2800" b="1" dirty="0" smtClean="0">
                <a:solidFill>
                  <a:schemeClr val="tx2">
                    <a:lumMod val="50000"/>
                  </a:schemeClr>
                </a:solidFill>
                <a:latin typeface="+mn-lt"/>
              </a:rPr>
              <a:t>MODULE 1: Managing All Aspects of Your Life</a:t>
            </a:r>
            <a:endParaRPr lang="en-US" sz="2800" b="1" dirty="0">
              <a:solidFill>
                <a:schemeClr val="tx2">
                  <a:lumMod val="50000"/>
                </a:schemeClr>
              </a:solidFill>
              <a:latin typeface="+mn-lt"/>
            </a:endParaRPr>
          </a:p>
        </p:txBody>
      </p:sp>
      <p:pic>
        <p:nvPicPr>
          <p:cNvPr id="4" name="Page1.wav">
            <a:hlinkClick r:id="" action="ppaction://media"/>
          </p:cNvPr>
          <p:cNvPicPr>
            <a:picLocks noRot="1" noChangeAspect="1"/>
          </p:cNvPicPr>
          <p:nvPr>
            <a:wavAudioFile r:embed="rId1" name="Page1.wav"/>
          </p:nvPr>
        </p:nvPicPr>
        <p:blipFill>
          <a:blip r:embed="rId5" cstate="print"/>
          <a:stretch>
            <a:fillRect/>
          </a:stretch>
        </p:blipFill>
        <p:spPr>
          <a:xfrm>
            <a:off x="457200" y="6172200"/>
            <a:ext cx="304800" cy="304800"/>
          </a:xfrm>
          <a:prstGeom prst="rect">
            <a:avLst/>
          </a:prstGeom>
        </p:spPr>
      </p:pic>
    </p:spTree>
  </p:cSld>
  <p:clrMapOvr>
    <a:masterClrMapping/>
  </p:clrMapOvr>
  <p:transition advClick="0" advTm="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52600" y="508000"/>
            <a:ext cx="3886200" cy="646113"/>
          </a:xfrm>
          <a:prstGeom prst="rect">
            <a:avLst/>
          </a:prstGeom>
          <a:noFill/>
          <a:effectLst>
            <a:outerShdw blurRad="50800" dist="38100" dir="8100000" algn="tr" rotWithShape="0">
              <a:prstClr val="black">
                <a:alpha val="40000"/>
              </a:prstClr>
            </a:outerShdw>
          </a:effectLst>
        </p:spPr>
        <p:txBody>
          <a:bodyPr>
            <a:spAutoFit/>
          </a:bodyPr>
          <a:lstStyle/>
          <a:p>
            <a:pPr fontAlgn="auto">
              <a:spcBef>
                <a:spcPts val="0"/>
              </a:spcBef>
              <a:spcAft>
                <a:spcPts val="0"/>
              </a:spcAft>
              <a:defRPr/>
            </a:pPr>
            <a:r>
              <a:rPr lang="en-US" sz="3600" b="1" dirty="0">
                <a:latin typeface="+mn-lt"/>
                <a:cs typeface="+mn-cs"/>
              </a:rPr>
              <a:t>GET MOVING</a:t>
            </a:r>
          </a:p>
        </p:txBody>
      </p:sp>
      <p:pic>
        <p:nvPicPr>
          <p:cNvPr id="32770" name="Picture 1"/>
          <p:cNvPicPr>
            <a:picLocks noChangeAspect="1"/>
          </p:cNvPicPr>
          <p:nvPr/>
        </p:nvPicPr>
        <p:blipFill>
          <a:blip r:embed="rId5" cstate="print"/>
          <a:srcRect l="8533" t="4385" r="13625" b="4483"/>
          <a:stretch>
            <a:fillRect/>
          </a:stretch>
        </p:blipFill>
        <p:spPr bwMode="auto">
          <a:xfrm>
            <a:off x="3200400" y="1063625"/>
            <a:ext cx="5943600" cy="5794375"/>
          </a:xfrm>
          <a:prstGeom prst="rect">
            <a:avLst/>
          </a:prstGeom>
          <a:noFill/>
          <a:ln w="9525">
            <a:noFill/>
            <a:miter lim="800000"/>
            <a:headEnd/>
            <a:tailEnd/>
          </a:ln>
        </p:spPr>
      </p:pic>
      <p:grpSp>
        <p:nvGrpSpPr>
          <p:cNvPr id="32771" name="Group 11"/>
          <p:cNvGrpSpPr>
            <a:grpSpLocks/>
          </p:cNvGrpSpPr>
          <p:nvPr/>
        </p:nvGrpSpPr>
        <p:grpSpPr bwMode="auto">
          <a:xfrm>
            <a:off x="-14288" y="0"/>
            <a:ext cx="1687513" cy="6858000"/>
            <a:chOff x="-14747" y="0"/>
            <a:chExt cx="1688687" cy="6858001"/>
          </a:xfrm>
        </p:grpSpPr>
        <p:sp>
          <p:nvSpPr>
            <p:cNvPr id="13" name="Rectangle 12"/>
            <p:cNvSpPr/>
            <p:nvPr/>
          </p:nvSpPr>
          <p:spPr>
            <a:xfrm>
              <a:off x="-14747" y="0"/>
              <a:ext cx="1081840" cy="6858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Connector 13"/>
            <p:cNvCxnSpPr/>
            <p:nvPr/>
          </p:nvCxnSpPr>
          <p:spPr>
            <a:xfrm>
              <a:off x="1113163" y="0"/>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5400000" flipH="1">
              <a:off x="987928" y="525251"/>
              <a:ext cx="762000" cy="61002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775" name="TextBox 15"/>
            <p:cNvSpPr txBox="1">
              <a:spLocks noChangeArrowheads="1"/>
            </p:cNvSpPr>
            <p:nvPr/>
          </p:nvSpPr>
          <p:spPr bwMode="auto">
            <a:xfrm rot="-5400000">
              <a:off x="-2922657" y="3075058"/>
              <a:ext cx="6858001"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Health &amp; Energy</a:t>
              </a:r>
            </a:p>
          </p:txBody>
        </p:sp>
      </p:grpSp>
      <p:pic>
        <p:nvPicPr>
          <p:cNvPr id="2" name="Page 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81000" y="5638800"/>
            <a:ext cx="609600" cy="609600"/>
          </a:xfrm>
          <a:prstGeom prst="rect">
            <a:avLst/>
          </a:prstGeom>
        </p:spPr>
      </p:pic>
    </p:spTree>
  </p:cSld>
  <p:clrMapOvr>
    <a:masterClrMapping/>
  </p:clrMapOvr>
  <p:transition advClick="0" advTm="304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183"/>
          <p:cNvGrpSpPr>
            <a:grpSpLocks/>
          </p:cNvGrpSpPr>
          <p:nvPr/>
        </p:nvGrpSpPr>
        <p:grpSpPr bwMode="auto">
          <a:xfrm>
            <a:off x="-14288" y="0"/>
            <a:ext cx="1687513" cy="6858000"/>
            <a:chOff x="-14747" y="0"/>
            <a:chExt cx="1688687" cy="6858001"/>
          </a:xfrm>
        </p:grpSpPr>
        <p:sp>
          <p:nvSpPr>
            <p:cNvPr id="4" name="Rectangle 3"/>
            <p:cNvSpPr/>
            <p:nvPr/>
          </p:nvSpPr>
          <p:spPr>
            <a:xfrm>
              <a:off x="-14747" y="0"/>
              <a:ext cx="1081840" cy="6858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1113163" y="0"/>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flipH="1">
              <a:off x="987928" y="525251"/>
              <a:ext cx="762000" cy="61002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88" name="TextBox 6"/>
            <p:cNvSpPr txBox="1">
              <a:spLocks noChangeArrowheads="1"/>
            </p:cNvSpPr>
            <p:nvPr/>
          </p:nvSpPr>
          <p:spPr bwMode="auto">
            <a:xfrm rot="-5400000">
              <a:off x="-2922657" y="3075058"/>
              <a:ext cx="6858001"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Health &amp; Energy</a:t>
              </a:r>
            </a:p>
          </p:txBody>
        </p:sp>
      </p:grpSp>
      <p:grpSp>
        <p:nvGrpSpPr>
          <p:cNvPr id="112" name="Group 111"/>
          <p:cNvGrpSpPr>
            <a:grpSpLocks/>
          </p:cNvGrpSpPr>
          <p:nvPr/>
        </p:nvGrpSpPr>
        <p:grpSpPr bwMode="auto">
          <a:xfrm>
            <a:off x="1752600" y="5029200"/>
            <a:ext cx="2062163" cy="1528763"/>
            <a:chOff x="2322258" y="1300936"/>
            <a:chExt cx="2061702" cy="1529449"/>
          </a:xfrm>
        </p:grpSpPr>
        <p:grpSp>
          <p:nvGrpSpPr>
            <p:cNvPr id="34878" name="Group 20"/>
            <p:cNvGrpSpPr>
              <a:grpSpLocks/>
            </p:cNvGrpSpPr>
            <p:nvPr/>
          </p:nvGrpSpPr>
          <p:grpSpPr bwMode="auto">
            <a:xfrm>
              <a:off x="2322258" y="1300936"/>
              <a:ext cx="2061702" cy="1529449"/>
              <a:chOff x="2510298" y="1981200"/>
              <a:chExt cx="2061702" cy="990600"/>
            </a:xfrm>
          </p:grpSpPr>
          <p:sp>
            <p:nvSpPr>
              <p:cNvPr id="22" name="Round Same Side Corner Rectangle 21"/>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ound Same Side Corner Rectangle 22"/>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79" name="Group 110"/>
            <p:cNvGrpSpPr>
              <a:grpSpLocks/>
            </p:cNvGrpSpPr>
            <p:nvPr/>
          </p:nvGrpSpPr>
          <p:grpSpPr bwMode="auto">
            <a:xfrm>
              <a:off x="2402758" y="1747151"/>
              <a:ext cx="416641" cy="381000"/>
              <a:chOff x="2402758" y="1747151"/>
              <a:chExt cx="416641" cy="381000"/>
            </a:xfrm>
          </p:grpSpPr>
          <p:sp>
            <p:nvSpPr>
              <p:cNvPr id="27" name="Oval 26"/>
              <p:cNvSpPr/>
              <p:nvPr/>
            </p:nvSpPr>
            <p:spPr>
              <a:xfrm>
                <a:off x="2403203" y="1747224"/>
                <a:ext cx="415832" cy="38117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82" name="TextBox 27"/>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7</a:t>
                </a:r>
              </a:p>
            </p:txBody>
          </p:sp>
        </p:grpSp>
        <p:sp>
          <p:nvSpPr>
            <p:cNvPr id="34" name="TextBox 33"/>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manage stress effectively</a:t>
              </a:r>
            </a:p>
          </p:txBody>
        </p:sp>
      </p:grpSp>
      <p:grpSp>
        <p:nvGrpSpPr>
          <p:cNvPr id="113" name="Group 112"/>
          <p:cNvGrpSpPr>
            <a:grpSpLocks/>
          </p:cNvGrpSpPr>
          <p:nvPr/>
        </p:nvGrpSpPr>
        <p:grpSpPr bwMode="auto">
          <a:xfrm>
            <a:off x="4191000" y="5029200"/>
            <a:ext cx="2062163" cy="1528763"/>
            <a:chOff x="2322258" y="1300936"/>
            <a:chExt cx="2061702" cy="1529449"/>
          </a:xfrm>
        </p:grpSpPr>
        <p:grpSp>
          <p:nvGrpSpPr>
            <p:cNvPr id="34871" name="Group 113"/>
            <p:cNvGrpSpPr>
              <a:grpSpLocks/>
            </p:cNvGrpSpPr>
            <p:nvPr/>
          </p:nvGrpSpPr>
          <p:grpSpPr bwMode="auto">
            <a:xfrm>
              <a:off x="2322258" y="1300936"/>
              <a:ext cx="2061702" cy="1529449"/>
              <a:chOff x="2510298" y="1981200"/>
              <a:chExt cx="2061702" cy="990600"/>
            </a:xfrm>
          </p:grpSpPr>
          <p:sp>
            <p:nvSpPr>
              <p:cNvPr id="119" name="Round Same Side Corner Rectangle 118"/>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0" name="Round Same Side Corner Rectangle 119"/>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72" name="Group 114"/>
            <p:cNvGrpSpPr>
              <a:grpSpLocks/>
            </p:cNvGrpSpPr>
            <p:nvPr/>
          </p:nvGrpSpPr>
          <p:grpSpPr bwMode="auto">
            <a:xfrm>
              <a:off x="2402758" y="1747151"/>
              <a:ext cx="416641" cy="381000"/>
              <a:chOff x="2402758" y="1747151"/>
              <a:chExt cx="416641" cy="381000"/>
            </a:xfrm>
          </p:grpSpPr>
          <p:sp>
            <p:nvSpPr>
              <p:cNvPr id="117" name="Oval 116"/>
              <p:cNvSpPr/>
              <p:nvPr/>
            </p:nvSpPr>
            <p:spPr>
              <a:xfrm>
                <a:off x="2403203" y="1747224"/>
                <a:ext cx="415832" cy="38117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75" name="TextBox 117"/>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8</a:t>
                </a:r>
              </a:p>
            </p:txBody>
          </p:sp>
        </p:grpSp>
        <p:sp>
          <p:nvSpPr>
            <p:cNvPr id="116" name="TextBox 115"/>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take time to relax and unwind</a:t>
              </a:r>
            </a:p>
          </p:txBody>
        </p:sp>
      </p:grpSp>
      <p:grpSp>
        <p:nvGrpSpPr>
          <p:cNvPr id="131" name="Group 130"/>
          <p:cNvGrpSpPr>
            <a:grpSpLocks/>
          </p:cNvGrpSpPr>
          <p:nvPr/>
        </p:nvGrpSpPr>
        <p:grpSpPr bwMode="auto">
          <a:xfrm>
            <a:off x="1752600" y="3165475"/>
            <a:ext cx="2062163" cy="1528763"/>
            <a:chOff x="2322258" y="1300936"/>
            <a:chExt cx="2061702" cy="1529449"/>
          </a:xfrm>
        </p:grpSpPr>
        <p:grpSp>
          <p:nvGrpSpPr>
            <p:cNvPr id="34864" name="Group 147"/>
            <p:cNvGrpSpPr>
              <a:grpSpLocks/>
            </p:cNvGrpSpPr>
            <p:nvPr/>
          </p:nvGrpSpPr>
          <p:grpSpPr bwMode="auto">
            <a:xfrm>
              <a:off x="2322258" y="1300936"/>
              <a:ext cx="2061702" cy="1529449"/>
              <a:chOff x="2510298" y="1981200"/>
              <a:chExt cx="2061702" cy="990600"/>
            </a:xfrm>
          </p:grpSpPr>
          <p:sp>
            <p:nvSpPr>
              <p:cNvPr id="153" name="Round Same Side Corner Rectangle 152"/>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4" name="Round Same Side Corner Rectangle 153"/>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65" name="Group 148"/>
            <p:cNvGrpSpPr>
              <a:grpSpLocks/>
            </p:cNvGrpSpPr>
            <p:nvPr/>
          </p:nvGrpSpPr>
          <p:grpSpPr bwMode="auto">
            <a:xfrm>
              <a:off x="2402758" y="1747151"/>
              <a:ext cx="416641" cy="381000"/>
              <a:chOff x="2402758" y="1747151"/>
              <a:chExt cx="416641" cy="381000"/>
            </a:xfrm>
          </p:grpSpPr>
          <p:sp>
            <p:nvSpPr>
              <p:cNvPr id="151" name="Oval 150"/>
              <p:cNvSpPr/>
              <p:nvPr/>
            </p:nvSpPr>
            <p:spPr>
              <a:xfrm>
                <a:off x="2403203" y="1747224"/>
                <a:ext cx="415832" cy="38117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68" name="TextBox 151"/>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4</a:t>
                </a:r>
              </a:p>
            </p:txBody>
          </p:sp>
        </p:grpSp>
        <p:sp>
          <p:nvSpPr>
            <p:cNvPr id="150" name="TextBox 149"/>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get regular medical check-ups</a:t>
              </a:r>
            </a:p>
          </p:txBody>
        </p:sp>
      </p:grpSp>
      <p:grpSp>
        <p:nvGrpSpPr>
          <p:cNvPr id="132" name="Group 131"/>
          <p:cNvGrpSpPr>
            <a:grpSpLocks/>
          </p:cNvGrpSpPr>
          <p:nvPr/>
        </p:nvGrpSpPr>
        <p:grpSpPr bwMode="auto">
          <a:xfrm>
            <a:off x="4191000" y="3165475"/>
            <a:ext cx="2062163" cy="1528763"/>
            <a:chOff x="2322258" y="1300936"/>
            <a:chExt cx="2061702" cy="1529449"/>
          </a:xfrm>
        </p:grpSpPr>
        <p:grpSp>
          <p:nvGrpSpPr>
            <p:cNvPr id="34857" name="Group 140"/>
            <p:cNvGrpSpPr>
              <a:grpSpLocks/>
            </p:cNvGrpSpPr>
            <p:nvPr/>
          </p:nvGrpSpPr>
          <p:grpSpPr bwMode="auto">
            <a:xfrm>
              <a:off x="2322258" y="1300936"/>
              <a:ext cx="2061702" cy="1529449"/>
              <a:chOff x="2510298" y="1981200"/>
              <a:chExt cx="2061702" cy="990600"/>
            </a:xfrm>
          </p:grpSpPr>
          <p:sp>
            <p:nvSpPr>
              <p:cNvPr id="146" name="Round Same Side Corner Rectangle 145"/>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7" name="Round Same Side Corner Rectangle 146"/>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58" name="Group 141"/>
            <p:cNvGrpSpPr>
              <a:grpSpLocks/>
            </p:cNvGrpSpPr>
            <p:nvPr/>
          </p:nvGrpSpPr>
          <p:grpSpPr bwMode="auto">
            <a:xfrm>
              <a:off x="2402758" y="1747151"/>
              <a:ext cx="416641" cy="381000"/>
              <a:chOff x="2402758" y="1747151"/>
              <a:chExt cx="416641" cy="381000"/>
            </a:xfrm>
          </p:grpSpPr>
          <p:sp>
            <p:nvSpPr>
              <p:cNvPr id="144" name="Oval 143"/>
              <p:cNvSpPr/>
              <p:nvPr/>
            </p:nvSpPr>
            <p:spPr>
              <a:xfrm>
                <a:off x="2403203" y="1747224"/>
                <a:ext cx="415832" cy="38117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61" name="TextBox 144"/>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5</a:t>
                </a:r>
              </a:p>
            </p:txBody>
          </p:sp>
        </p:grpSp>
        <p:sp>
          <p:nvSpPr>
            <p:cNvPr id="143" name="TextBox 142"/>
            <p:cNvSpPr txBox="1"/>
            <p:nvPr/>
          </p:nvSpPr>
          <p:spPr>
            <a:xfrm>
              <a:off x="2819035" y="1747224"/>
              <a:ext cx="1539531" cy="708343"/>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exercise</a:t>
              </a:r>
            </a:p>
            <a:p>
              <a:pPr fontAlgn="auto">
                <a:spcBef>
                  <a:spcPts val="0"/>
                </a:spcBef>
                <a:spcAft>
                  <a:spcPts val="0"/>
                </a:spcAft>
                <a:defRPr/>
              </a:pPr>
              <a:r>
                <a:rPr lang="en-US" sz="2000" b="1" dirty="0">
                  <a:solidFill>
                    <a:schemeClr val="tx1">
                      <a:lumMod val="65000"/>
                      <a:lumOff val="35000"/>
                    </a:schemeClr>
                  </a:solidFill>
                  <a:latin typeface="+mn-lt"/>
                  <a:cs typeface="+mn-cs"/>
                </a:rPr>
                <a:t>regularly</a:t>
              </a:r>
            </a:p>
          </p:txBody>
        </p:sp>
      </p:grpSp>
      <p:grpSp>
        <p:nvGrpSpPr>
          <p:cNvPr id="133" name="Group 132"/>
          <p:cNvGrpSpPr>
            <a:grpSpLocks/>
          </p:cNvGrpSpPr>
          <p:nvPr/>
        </p:nvGrpSpPr>
        <p:grpSpPr bwMode="auto">
          <a:xfrm>
            <a:off x="6553200" y="3165475"/>
            <a:ext cx="2062163" cy="1528763"/>
            <a:chOff x="2322258" y="1300936"/>
            <a:chExt cx="2061702" cy="1529449"/>
          </a:xfrm>
        </p:grpSpPr>
        <p:grpSp>
          <p:nvGrpSpPr>
            <p:cNvPr id="34850" name="Group 133"/>
            <p:cNvGrpSpPr>
              <a:grpSpLocks/>
            </p:cNvGrpSpPr>
            <p:nvPr/>
          </p:nvGrpSpPr>
          <p:grpSpPr bwMode="auto">
            <a:xfrm>
              <a:off x="2322258" y="1300936"/>
              <a:ext cx="2061702" cy="1529449"/>
              <a:chOff x="2510298" y="1981200"/>
              <a:chExt cx="2061702" cy="990600"/>
            </a:xfrm>
          </p:grpSpPr>
          <p:sp>
            <p:nvSpPr>
              <p:cNvPr id="139" name="Round Same Side Corner Rectangle 138"/>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0" name="Round Same Side Corner Rectangle 139"/>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51" name="Group 134"/>
            <p:cNvGrpSpPr>
              <a:grpSpLocks/>
            </p:cNvGrpSpPr>
            <p:nvPr/>
          </p:nvGrpSpPr>
          <p:grpSpPr bwMode="auto">
            <a:xfrm>
              <a:off x="2402758" y="1747151"/>
              <a:ext cx="416641" cy="381000"/>
              <a:chOff x="2402758" y="1747151"/>
              <a:chExt cx="416641" cy="381000"/>
            </a:xfrm>
          </p:grpSpPr>
          <p:sp>
            <p:nvSpPr>
              <p:cNvPr id="137" name="Oval 136"/>
              <p:cNvSpPr/>
              <p:nvPr/>
            </p:nvSpPr>
            <p:spPr>
              <a:xfrm>
                <a:off x="2403203" y="1747224"/>
                <a:ext cx="415832" cy="38117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54" name="TextBox 137"/>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6</a:t>
                </a:r>
              </a:p>
            </p:txBody>
          </p:sp>
        </p:grpSp>
        <p:sp>
          <p:nvSpPr>
            <p:cNvPr id="136" name="TextBox 135"/>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practice good posture</a:t>
              </a:r>
            </a:p>
          </p:txBody>
        </p:sp>
      </p:grpSp>
      <p:grpSp>
        <p:nvGrpSpPr>
          <p:cNvPr id="156" name="Group 155"/>
          <p:cNvGrpSpPr>
            <a:grpSpLocks/>
          </p:cNvGrpSpPr>
          <p:nvPr/>
        </p:nvGrpSpPr>
        <p:grpSpPr bwMode="auto">
          <a:xfrm>
            <a:off x="1752600" y="1300163"/>
            <a:ext cx="2062163" cy="1530350"/>
            <a:chOff x="2322258" y="1300936"/>
            <a:chExt cx="2061702" cy="1529449"/>
          </a:xfrm>
        </p:grpSpPr>
        <p:grpSp>
          <p:nvGrpSpPr>
            <p:cNvPr id="34843" name="Group 172"/>
            <p:cNvGrpSpPr>
              <a:grpSpLocks/>
            </p:cNvGrpSpPr>
            <p:nvPr/>
          </p:nvGrpSpPr>
          <p:grpSpPr bwMode="auto">
            <a:xfrm>
              <a:off x="2322258" y="1300936"/>
              <a:ext cx="2061702" cy="1529449"/>
              <a:chOff x="2510298" y="1981200"/>
              <a:chExt cx="2061702" cy="990600"/>
            </a:xfrm>
          </p:grpSpPr>
          <p:sp>
            <p:nvSpPr>
              <p:cNvPr id="178" name="Round Same Side Corner Rectangle 177"/>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9" name="Round Same Side Corner Rectangle 178"/>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44" name="Group 173"/>
            <p:cNvGrpSpPr>
              <a:grpSpLocks/>
            </p:cNvGrpSpPr>
            <p:nvPr/>
          </p:nvGrpSpPr>
          <p:grpSpPr bwMode="auto">
            <a:xfrm>
              <a:off x="2402758" y="1747151"/>
              <a:ext cx="416641" cy="381000"/>
              <a:chOff x="2402758" y="1747151"/>
              <a:chExt cx="416641" cy="381000"/>
            </a:xfrm>
          </p:grpSpPr>
          <p:sp>
            <p:nvSpPr>
              <p:cNvPr id="176" name="Oval 175"/>
              <p:cNvSpPr/>
              <p:nvPr/>
            </p:nvSpPr>
            <p:spPr>
              <a:xfrm>
                <a:off x="2403203" y="1746760"/>
                <a:ext cx="415832" cy="38077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47" name="TextBox 176"/>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1</a:t>
                </a:r>
              </a:p>
            </p:txBody>
          </p:sp>
        </p:grpSp>
        <p:sp>
          <p:nvSpPr>
            <p:cNvPr id="175" name="TextBox 174"/>
            <p:cNvSpPr txBox="1"/>
            <p:nvPr/>
          </p:nvSpPr>
          <p:spPr>
            <a:xfrm>
              <a:off x="2819035" y="1746760"/>
              <a:ext cx="1539531" cy="707608"/>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get enough rest</a:t>
              </a:r>
            </a:p>
          </p:txBody>
        </p:sp>
      </p:grpSp>
      <p:grpSp>
        <p:nvGrpSpPr>
          <p:cNvPr id="157" name="Group 156"/>
          <p:cNvGrpSpPr>
            <a:grpSpLocks/>
          </p:cNvGrpSpPr>
          <p:nvPr/>
        </p:nvGrpSpPr>
        <p:grpSpPr bwMode="auto">
          <a:xfrm>
            <a:off x="4191000" y="1300163"/>
            <a:ext cx="2062163" cy="1530350"/>
            <a:chOff x="2322258" y="1300936"/>
            <a:chExt cx="2061702" cy="1529449"/>
          </a:xfrm>
        </p:grpSpPr>
        <p:grpSp>
          <p:nvGrpSpPr>
            <p:cNvPr id="34836" name="Group 165"/>
            <p:cNvGrpSpPr>
              <a:grpSpLocks/>
            </p:cNvGrpSpPr>
            <p:nvPr/>
          </p:nvGrpSpPr>
          <p:grpSpPr bwMode="auto">
            <a:xfrm>
              <a:off x="2322258" y="1300936"/>
              <a:ext cx="2061702" cy="1529449"/>
              <a:chOff x="2510298" y="1981200"/>
              <a:chExt cx="2061702" cy="990600"/>
            </a:xfrm>
          </p:grpSpPr>
          <p:sp>
            <p:nvSpPr>
              <p:cNvPr id="171" name="Round Same Side Corner Rectangle 170"/>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2" name="Round Same Side Corner Rectangle 171"/>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37" name="Group 166"/>
            <p:cNvGrpSpPr>
              <a:grpSpLocks/>
            </p:cNvGrpSpPr>
            <p:nvPr/>
          </p:nvGrpSpPr>
          <p:grpSpPr bwMode="auto">
            <a:xfrm>
              <a:off x="2402758" y="1747151"/>
              <a:ext cx="416641" cy="381000"/>
              <a:chOff x="2402758" y="1747151"/>
              <a:chExt cx="416641" cy="381000"/>
            </a:xfrm>
          </p:grpSpPr>
          <p:sp>
            <p:nvSpPr>
              <p:cNvPr id="169" name="Oval 168"/>
              <p:cNvSpPr/>
              <p:nvPr/>
            </p:nvSpPr>
            <p:spPr>
              <a:xfrm>
                <a:off x="2403203" y="1746760"/>
                <a:ext cx="415832" cy="38077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40" name="TextBox 169"/>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2</a:t>
                </a:r>
              </a:p>
            </p:txBody>
          </p:sp>
        </p:grpSp>
        <p:sp>
          <p:nvSpPr>
            <p:cNvPr id="168" name="TextBox 167"/>
            <p:cNvSpPr txBox="1"/>
            <p:nvPr/>
          </p:nvSpPr>
          <p:spPr>
            <a:xfrm>
              <a:off x="2819035" y="1746760"/>
              <a:ext cx="1539531" cy="707608"/>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maintain a healthy diet</a:t>
              </a:r>
            </a:p>
          </p:txBody>
        </p:sp>
      </p:grpSp>
      <p:grpSp>
        <p:nvGrpSpPr>
          <p:cNvPr id="158" name="Group 157"/>
          <p:cNvGrpSpPr>
            <a:grpSpLocks/>
          </p:cNvGrpSpPr>
          <p:nvPr/>
        </p:nvGrpSpPr>
        <p:grpSpPr bwMode="auto">
          <a:xfrm>
            <a:off x="6553200" y="1300163"/>
            <a:ext cx="2062163" cy="1530350"/>
            <a:chOff x="2322258" y="1300936"/>
            <a:chExt cx="2061702" cy="1529449"/>
          </a:xfrm>
        </p:grpSpPr>
        <p:grpSp>
          <p:nvGrpSpPr>
            <p:cNvPr id="34829" name="Group 158"/>
            <p:cNvGrpSpPr>
              <a:grpSpLocks/>
            </p:cNvGrpSpPr>
            <p:nvPr/>
          </p:nvGrpSpPr>
          <p:grpSpPr bwMode="auto">
            <a:xfrm>
              <a:off x="2322258" y="1300936"/>
              <a:ext cx="2061702" cy="1529449"/>
              <a:chOff x="2510298" y="1981200"/>
              <a:chExt cx="2061702" cy="990600"/>
            </a:xfrm>
          </p:grpSpPr>
          <p:sp>
            <p:nvSpPr>
              <p:cNvPr id="164" name="Round Same Side Corner Rectangle 163"/>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5" name="Round Same Side Corner Rectangle 164"/>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30" name="Group 159"/>
            <p:cNvGrpSpPr>
              <a:grpSpLocks/>
            </p:cNvGrpSpPr>
            <p:nvPr/>
          </p:nvGrpSpPr>
          <p:grpSpPr bwMode="auto">
            <a:xfrm>
              <a:off x="2402758" y="1747151"/>
              <a:ext cx="416641" cy="381000"/>
              <a:chOff x="2402758" y="1747151"/>
              <a:chExt cx="416641" cy="381000"/>
            </a:xfrm>
          </p:grpSpPr>
          <p:sp>
            <p:nvSpPr>
              <p:cNvPr id="162" name="Oval 161"/>
              <p:cNvSpPr/>
              <p:nvPr/>
            </p:nvSpPr>
            <p:spPr>
              <a:xfrm>
                <a:off x="2403203" y="1746760"/>
                <a:ext cx="415832" cy="38077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33" name="TextBox 162"/>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3</a:t>
                </a:r>
              </a:p>
            </p:txBody>
          </p:sp>
        </p:grpSp>
        <p:sp>
          <p:nvSpPr>
            <p:cNvPr id="161" name="TextBox 160"/>
            <p:cNvSpPr txBox="1"/>
            <p:nvPr/>
          </p:nvSpPr>
          <p:spPr>
            <a:xfrm>
              <a:off x="2819035" y="1746760"/>
              <a:ext cx="1539531"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avoid harmful substances</a:t>
              </a:r>
            </a:p>
          </p:txBody>
        </p:sp>
      </p:grpSp>
      <p:grpSp>
        <p:nvGrpSpPr>
          <p:cNvPr id="34826" name="Group 1"/>
          <p:cNvGrpSpPr>
            <a:grpSpLocks/>
          </p:cNvGrpSpPr>
          <p:nvPr/>
        </p:nvGrpSpPr>
        <p:grpSpPr bwMode="auto">
          <a:xfrm>
            <a:off x="1752600" y="219075"/>
            <a:ext cx="5630863" cy="847725"/>
            <a:chOff x="1752600" y="218993"/>
            <a:chExt cx="5630194" cy="847807"/>
          </a:xfrm>
        </p:grpSpPr>
        <p:sp>
          <p:nvSpPr>
            <p:cNvPr id="34827" name="TextBox 179"/>
            <p:cNvSpPr txBox="1">
              <a:spLocks noChangeArrowheads="1"/>
            </p:cNvSpPr>
            <p:nvPr/>
          </p:nvSpPr>
          <p:spPr bwMode="auto">
            <a:xfrm>
              <a:off x="1752600" y="605135"/>
              <a:ext cx="5630194" cy="461665"/>
            </a:xfrm>
            <a:prstGeom prst="rect">
              <a:avLst/>
            </a:prstGeom>
            <a:noFill/>
            <a:ln w="9525">
              <a:noFill/>
              <a:miter lim="800000"/>
              <a:headEnd/>
              <a:tailEnd/>
            </a:ln>
          </p:spPr>
          <p:txBody>
            <a:bodyPr>
              <a:spAutoFit/>
            </a:bodyPr>
            <a:lstStyle/>
            <a:p>
              <a:r>
                <a:rPr lang="en-US" sz="2400" b="1">
                  <a:solidFill>
                    <a:srgbClr val="C00000"/>
                  </a:solidFill>
                  <a:latin typeface="Calibri" pitchFamily="34" charset="0"/>
                </a:rPr>
                <a:t>Health &amp; Energy</a:t>
              </a:r>
            </a:p>
          </p:txBody>
        </p:sp>
        <p:sp>
          <p:nvSpPr>
            <p:cNvPr id="181" name="TextBox 180"/>
            <p:cNvSpPr txBox="1"/>
            <p:nvPr/>
          </p:nvSpPr>
          <p:spPr>
            <a:xfrm>
              <a:off x="1752600" y="218993"/>
              <a:ext cx="2971447" cy="462008"/>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SELF-ASSESSMENT</a:t>
              </a:r>
            </a:p>
          </p:txBody>
        </p:sp>
      </p:grpSp>
      <p:pic>
        <p:nvPicPr>
          <p:cNvPr id="2" name="Page 1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381000" y="5715000"/>
            <a:ext cx="609600" cy="609600"/>
          </a:xfrm>
          <a:prstGeom prst="rect">
            <a:avLst/>
          </a:prstGeom>
        </p:spPr>
      </p:pic>
    </p:spTree>
    <p:custDataLst>
      <p:tags r:id="rId1"/>
    </p:custDataLst>
  </p:cSld>
  <p:clrMapOvr>
    <a:masterClrMapping/>
  </p:clrMapOvr>
  <p:transition advClick="0" advTm="643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500"/>
                                        <p:tgtEl>
                                          <p:spTgt spid="1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500"/>
                                        <p:tgtEl>
                                          <p:spTgt spid="1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3"/>
                                        </p:tgtEl>
                                        <p:attrNameLst>
                                          <p:attrName>style.visibility</p:attrName>
                                        </p:attrNameLst>
                                      </p:cBhvr>
                                      <p:to>
                                        <p:strVal val="visible"/>
                                      </p:to>
                                    </p:set>
                                    <p:animEffect transition="in" filter="fade">
                                      <p:cBhvr>
                                        <p:cTn id="32" dur="500"/>
                                        <p:tgtEl>
                                          <p:spTgt spid="1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fade">
                                      <p:cBhvr>
                                        <p:cTn id="37" dur="500"/>
                                        <p:tgtEl>
                                          <p:spTgt spid="1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3"/>
                                        </p:tgtEl>
                                        <p:attrNameLst>
                                          <p:attrName>style.visibility</p:attrName>
                                        </p:attrNameLst>
                                      </p:cBhvr>
                                      <p:to>
                                        <p:strVal val="visible"/>
                                      </p:to>
                                    </p:set>
                                    <p:animEffect transition="in" filter="fade">
                                      <p:cBhvr>
                                        <p:cTn id="42" dur="500"/>
                                        <p:tgtEl>
                                          <p:spTgt spid="113"/>
                                        </p:tgtEl>
                                      </p:cBhvr>
                                    </p:animEffec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57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112838" y="3990975"/>
            <a:ext cx="8031162" cy="2867025"/>
          </a:xfrm>
          <a:prstGeom prst="rect">
            <a:avLst/>
          </a:prstGeom>
          <a:gradFill flip="none" rotWithShape="1">
            <a:gsLst>
              <a:gs pos="11000">
                <a:schemeClr val="bg1"/>
              </a:gs>
              <a:gs pos="63000">
                <a:schemeClr val="bg1">
                  <a:lumMod val="85000"/>
                </a:schemeClr>
              </a:gs>
              <a:gs pos="3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1703388" y="617538"/>
            <a:ext cx="2971800" cy="461962"/>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ADDITIONAL ITEMS</a:t>
            </a:r>
          </a:p>
        </p:txBody>
      </p:sp>
      <p:grpSp>
        <p:nvGrpSpPr>
          <p:cNvPr id="36867" name="Group 29"/>
          <p:cNvGrpSpPr>
            <a:grpSpLocks/>
          </p:cNvGrpSpPr>
          <p:nvPr/>
        </p:nvGrpSpPr>
        <p:grpSpPr bwMode="auto">
          <a:xfrm>
            <a:off x="-14288" y="0"/>
            <a:ext cx="1687513" cy="6858000"/>
            <a:chOff x="-14747" y="0"/>
            <a:chExt cx="1688687" cy="6858001"/>
          </a:xfrm>
        </p:grpSpPr>
        <p:sp>
          <p:nvSpPr>
            <p:cNvPr id="31" name="Rectangle 30"/>
            <p:cNvSpPr/>
            <p:nvPr/>
          </p:nvSpPr>
          <p:spPr>
            <a:xfrm>
              <a:off x="-14747" y="0"/>
              <a:ext cx="1081840" cy="6858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2" name="Straight Connector 31"/>
            <p:cNvCxnSpPr/>
            <p:nvPr/>
          </p:nvCxnSpPr>
          <p:spPr>
            <a:xfrm>
              <a:off x="1113163" y="0"/>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Isosceles Triangle 32"/>
            <p:cNvSpPr/>
            <p:nvPr/>
          </p:nvSpPr>
          <p:spPr>
            <a:xfrm rot="5400000" flipH="1">
              <a:off x="987928" y="525251"/>
              <a:ext cx="762000" cy="61002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881" name="TextBox 33"/>
            <p:cNvSpPr txBox="1">
              <a:spLocks noChangeArrowheads="1"/>
            </p:cNvSpPr>
            <p:nvPr/>
          </p:nvSpPr>
          <p:spPr bwMode="auto">
            <a:xfrm rot="-5400000">
              <a:off x="-2922657" y="3075058"/>
              <a:ext cx="6858001"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Health &amp; Energy</a:t>
              </a:r>
            </a:p>
          </p:txBody>
        </p:sp>
      </p:grpSp>
      <p:grpSp>
        <p:nvGrpSpPr>
          <p:cNvPr id="36868" name="Group 37"/>
          <p:cNvGrpSpPr>
            <a:grpSpLocks/>
          </p:cNvGrpSpPr>
          <p:nvPr/>
        </p:nvGrpSpPr>
        <p:grpSpPr bwMode="auto">
          <a:xfrm>
            <a:off x="1368425" y="1377950"/>
            <a:ext cx="7599363" cy="4565650"/>
            <a:chOff x="1369140" y="1378039"/>
            <a:chExt cx="7598033" cy="4565561"/>
          </a:xfrm>
        </p:grpSpPr>
        <p:sp>
          <p:nvSpPr>
            <p:cNvPr id="14" name="Trapezoid 13"/>
            <p:cNvSpPr/>
            <p:nvPr/>
          </p:nvSpPr>
          <p:spPr>
            <a:xfrm rot="5400000">
              <a:off x="642722" y="2104457"/>
              <a:ext cx="3397184" cy="194434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rot="674775">
              <a:off x="2132594" y="3397300"/>
              <a:ext cx="2031644"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rapezoid 19"/>
            <p:cNvSpPr/>
            <p:nvPr/>
          </p:nvSpPr>
          <p:spPr>
            <a:xfrm rot="5400000">
              <a:off x="3019554" y="2467205"/>
              <a:ext cx="3821039" cy="208719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TextBox 28"/>
            <p:cNvSpPr txBox="1"/>
            <p:nvPr/>
          </p:nvSpPr>
          <p:spPr>
            <a:xfrm>
              <a:off x="1371600" y="1923871"/>
              <a:ext cx="1981200" cy="1200306"/>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I </a:t>
              </a:r>
              <a:r>
                <a:rPr lang="en-US" dirty="0" smtClean="0">
                  <a:latin typeface="+mn-lt"/>
                  <a:cs typeface="+mn-cs"/>
                </a:rPr>
                <a:t>really </a:t>
              </a:r>
              <a:r>
                <a:rPr lang="en-US" dirty="0">
                  <a:latin typeface="+mn-lt"/>
                  <a:cs typeface="+mn-cs"/>
                </a:rPr>
                <a:t>love </a:t>
              </a:r>
              <a:r>
                <a:rPr lang="en-US" dirty="0" smtClean="0">
                  <a:latin typeface="+mn-lt"/>
                  <a:cs typeface="+mn-cs"/>
                </a:rPr>
                <a:t>or would </a:t>
              </a:r>
              <a:r>
                <a:rPr lang="en-US" dirty="0">
                  <a:latin typeface="+mn-lt"/>
                  <a:cs typeface="+mn-cs"/>
                </a:rPr>
                <a:t>love to </a:t>
              </a:r>
              <a:r>
                <a:rPr lang="en-US" dirty="0" smtClean="0">
                  <a:latin typeface="+mn-lt"/>
                  <a:cs typeface="+mn-cs"/>
                </a:rPr>
                <a:t>have happen </a:t>
              </a:r>
              <a:r>
                <a:rPr lang="en-US" dirty="0">
                  <a:latin typeface="+mn-lt"/>
                  <a:cs typeface="+mn-cs"/>
                </a:rPr>
                <a:t>in this area is…</a:t>
              </a:r>
            </a:p>
          </p:txBody>
        </p:sp>
        <p:sp>
          <p:nvSpPr>
            <p:cNvPr id="35" name="TextBox 34"/>
            <p:cNvSpPr txBox="1"/>
            <p:nvPr/>
          </p:nvSpPr>
          <p:spPr>
            <a:xfrm>
              <a:off x="3939117" y="2216381"/>
              <a:ext cx="1981200" cy="1200306"/>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I </a:t>
              </a:r>
              <a:r>
                <a:rPr lang="en-US" dirty="0" smtClean="0">
                  <a:latin typeface="+mn-lt"/>
                  <a:cs typeface="+mn-cs"/>
                </a:rPr>
                <a:t>really </a:t>
              </a:r>
              <a:r>
                <a:rPr lang="en-US" dirty="0">
                  <a:latin typeface="+mn-lt"/>
                  <a:cs typeface="+mn-cs"/>
                </a:rPr>
                <a:t>hate or </a:t>
              </a:r>
              <a:r>
                <a:rPr lang="en-US" dirty="0" smtClean="0">
                  <a:latin typeface="+mn-lt"/>
                  <a:cs typeface="+mn-cs"/>
                </a:rPr>
                <a:t>would hate to have </a:t>
              </a:r>
              <a:r>
                <a:rPr lang="en-US" dirty="0">
                  <a:latin typeface="+mn-lt"/>
                  <a:cs typeface="+mn-cs"/>
                </a:rPr>
                <a:t>happen in this area is…</a:t>
              </a:r>
            </a:p>
          </p:txBody>
        </p:sp>
        <p:sp>
          <p:nvSpPr>
            <p:cNvPr id="37" name="Rectangle 36"/>
            <p:cNvSpPr/>
            <p:nvPr/>
          </p:nvSpPr>
          <p:spPr>
            <a:xfrm rot="674775">
              <a:off x="4713418" y="3835441"/>
              <a:ext cx="2033231"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rapezoid 20"/>
            <p:cNvSpPr/>
            <p:nvPr/>
          </p:nvSpPr>
          <p:spPr>
            <a:xfrm rot="5400000">
              <a:off x="5620198" y="2801377"/>
              <a:ext cx="4075033" cy="2209413"/>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ight Arrow 25"/>
            <p:cNvSpPr/>
            <p:nvPr/>
          </p:nvSpPr>
          <p:spPr>
            <a:xfrm rot="615016">
              <a:off x="7491056" y="4165635"/>
              <a:ext cx="1476117" cy="601651"/>
            </a:xfrm>
            <a:prstGeom prst="rightArrow">
              <a:avLst/>
            </a:prstGeom>
            <a:gradFill>
              <a:gsLst>
                <a:gs pos="11000">
                  <a:schemeClr val="tx2">
                    <a:lumMod val="50000"/>
                  </a:schemeClr>
                </a:gs>
                <a:gs pos="32000">
                  <a:schemeClr val="accent4">
                    <a:lumMod val="50000"/>
                  </a:schemeClr>
                </a:gs>
                <a:gs pos="29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Box 35"/>
            <p:cNvSpPr txBox="1"/>
            <p:nvPr/>
          </p:nvSpPr>
          <p:spPr>
            <a:xfrm>
              <a:off x="6722507" y="25334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The most critical stressors/energy drains I need to fix here are…</a:t>
              </a:r>
            </a:p>
          </p:txBody>
        </p:sp>
      </p:grpSp>
      <p:pic>
        <p:nvPicPr>
          <p:cNvPr id="2" name="Page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295400" y="5791200"/>
            <a:ext cx="609600" cy="609600"/>
          </a:xfrm>
          <a:prstGeom prst="rect">
            <a:avLst/>
          </a:prstGeom>
        </p:spPr>
      </p:pic>
    </p:spTree>
  </p:cSld>
  <p:clrMapOvr>
    <a:masterClrMapping/>
  </p:clrMapOvr>
  <p:transition advClick="0" advTm="585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19538"/>
            <a:ext cx="9144000" cy="2938462"/>
          </a:xfrm>
          <a:prstGeom prst="rect">
            <a:avLst/>
          </a:prstGeom>
          <a:gradFill>
            <a:gsLst>
              <a:gs pos="30000">
                <a:schemeClr val="bg1"/>
              </a:gs>
              <a:gs pos="66000">
                <a:schemeClr val="bg1">
                  <a:lumMod val="95000"/>
                </a:schemeClr>
              </a:gs>
              <a:gs pos="85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14" name="TextBox 20"/>
          <p:cNvSpPr txBox="1">
            <a:spLocks noChangeArrowheads="1"/>
          </p:cNvSpPr>
          <p:nvPr/>
        </p:nvSpPr>
        <p:spPr bwMode="auto">
          <a:xfrm>
            <a:off x="357188" y="381000"/>
            <a:ext cx="3910012" cy="461963"/>
          </a:xfrm>
          <a:prstGeom prst="rect">
            <a:avLst/>
          </a:prstGeom>
          <a:noFill/>
          <a:ln w="9525">
            <a:noFill/>
            <a:miter lim="800000"/>
            <a:headEnd/>
            <a:tailEnd/>
          </a:ln>
        </p:spPr>
        <p:txBody>
          <a:bodyPr>
            <a:spAutoFit/>
          </a:bodyPr>
          <a:lstStyle/>
          <a:p>
            <a:r>
              <a:rPr lang="en-US" sz="2400" b="1">
                <a:solidFill>
                  <a:srgbClr val="C00000"/>
                </a:solidFill>
                <a:latin typeface="Calibri" pitchFamily="34" charset="0"/>
              </a:rPr>
              <a:t>HEALTH &amp; ENERGY GOALS</a:t>
            </a:r>
          </a:p>
        </p:txBody>
      </p:sp>
      <p:grpSp>
        <p:nvGrpSpPr>
          <p:cNvPr id="38915" name="Group 248"/>
          <p:cNvGrpSpPr>
            <a:grpSpLocks/>
          </p:cNvGrpSpPr>
          <p:nvPr/>
        </p:nvGrpSpPr>
        <p:grpSpPr bwMode="auto">
          <a:xfrm>
            <a:off x="19050" y="1198563"/>
            <a:ext cx="8678863" cy="4745037"/>
            <a:chOff x="19665" y="1198423"/>
            <a:chExt cx="8677582" cy="4745177"/>
          </a:xfrm>
        </p:grpSpPr>
        <p:sp>
          <p:nvSpPr>
            <p:cNvPr id="38916" name="TextBox 16"/>
            <p:cNvSpPr txBox="1">
              <a:spLocks noChangeArrowheads="1"/>
            </p:cNvSpPr>
            <p:nvPr/>
          </p:nvSpPr>
          <p:spPr bwMode="auto">
            <a:xfrm>
              <a:off x="346589" y="1516080"/>
              <a:ext cx="1143000" cy="584775"/>
            </a:xfrm>
            <a:prstGeom prst="rect">
              <a:avLst/>
            </a:prstGeom>
            <a:noFill/>
            <a:ln w="9525">
              <a:noFill/>
              <a:miter lim="800000"/>
              <a:headEnd/>
              <a:tailEnd/>
            </a:ln>
          </p:spPr>
          <p:txBody>
            <a:bodyPr>
              <a:spAutoFit/>
            </a:bodyPr>
            <a:lstStyle/>
            <a:p>
              <a:pPr algn="ctr"/>
              <a:r>
                <a:rPr lang="en-US" sz="1600" b="1">
                  <a:solidFill>
                    <a:srgbClr val="C00000"/>
                  </a:solidFill>
                  <a:latin typeface="Calibri" pitchFamily="34" charset="0"/>
                </a:rPr>
                <a:t>30 </a:t>
              </a:r>
            </a:p>
            <a:p>
              <a:pPr algn="ctr"/>
              <a:r>
                <a:rPr lang="en-US" sz="1600" b="1">
                  <a:solidFill>
                    <a:srgbClr val="C00000"/>
                  </a:solidFill>
                  <a:latin typeface="Calibri" pitchFamily="34" charset="0"/>
                </a:rPr>
                <a:t>DAYS</a:t>
              </a:r>
            </a:p>
          </p:txBody>
        </p:sp>
        <p:sp>
          <p:nvSpPr>
            <p:cNvPr id="38917" name="TextBox 17"/>
            <p:cNvSpPr txBox="1">
              <a:spLocks noChangeArrowheads="1"/>
            </p:cNvSpPr>
            <p:nvPr/>
          </p:nvSpPr>
          <p:spPr bwMode="auto">
            <a:xfrm>
              <a:off x="157318" y="2720942"/>
              <a:ext cx="1332271" cy="584775"/>
            </a:xfrm>
            <a:prstGeom prst="rect">
              <a:avLst/>
            </a:prstGeom>
            <a:noFill/>
            <a:ln w="9525">
              <a:noFill/>
              <a:miter lim="800000"/>
              <a:headEnd/>
              <a:tailEnd/>
            </a:ln>
          </p:spPr>
          <p:txBody>
            <a:bodyPr>
              <a:spAutoFit/>
            </a:bodyPr>
            <a:lstStyle/>
            <a:p>
              <a:pPr algn="ctr"/>
              <a:r>
                <a:rPr lang="en-US" sz="1600" b="1">
                  <a:solidFill>
                    <a:srgbClr val="C00000"/>
                  </a:solidFill>
                  <a:latin typeface="Calibri" pitchFamily="34" charset="0"/>
                </a:rPr>
                <a:t>3 </a:t>
              </a:r>
            </a:p>
            <a:p>
              <a:pPr algn="ctr"/>
              <a:r>
                <a:rPr lang="en-US" sz="1600" b="1">
                  <a:solidFill>
                    <a:srgbClr val="C00000"/>
                  </a:solidFill>
                  <a:latin typeface="Calibri" pitchFamily="34" charset="0"/>
                </a:rPr>
                <a:t>MONTHS</a:t>
              </a:r>
            </a:p>
          </p:txBody>
        </p:sp>
        <p:sp>
          <p:nvSpPr>
            <p:cNvPr id="38918" name="TextBox 18"/>
            <p:cNvSpPr txBox="1">
              <a:spLocks noChangeArrowheads="1"/>
            </p:cNvSpPr>
            <p:nvPr/>
          </p:nvSpPr>
          <p:spPr bwMode="auto">
            <a:xfrm>
              <a:off x="157318" y="3920274"/>
              <a:ext cx="1332271" cy="584775"/>
            </a:xfrm>
            <a:prstGeom prst="rect">
              <a:avLst/>
            </a:prstGeom>
            <a:noFill/>
            <a:ln w="9525">
              <a:noFill/>
              <a:miter lim="800000"/>
              <a:headEnd/>
              <a:tailEnd/>
            </a:ln>
          </p:spPr>
          <p:txBody>
            <a:bodyPr>
              <a:spAutoFit/>
            </a:bodyPr>
            <a:lstStyle/>
            <a:p>
              <a:pPr algn="ctr"/>
              <a:r>
                <a:rPr lang="en-US" sz="1600" b="1">
                  <a:solidFill>
                    <a:srgbClr val="C00000"/>
                  </a:solidFill>
                  <a:latin typeface="Calibri" pitchFamily="34" charset="0"/>
                </a:rPr>
                <a:t>6 </a:t>
              </a:r>
            </a:p>
            <a:p>
              <a:pPr algn="ctr"/>
              <a:r>
                <a:rPr lang="en-US" sz="1600" b="1">
                  <a:solidFill>
                    <a:srgbClr val="C00000"/>
                  </a:solidFill>
                  <a:latin typeface="Calibri" pitchFamily="34" charset="0"/>
                </a:rPr>
                <a:t>MONTHS</a:t>
              </a:r>
            </a:p>
          </p:txBody>
        </p:sp>
        <p:sp>
          <p:nvSpPr>
            <p:cNvPr id="38919" name="TextBox 19"/>
            <p:cNvSpPr txBox="1">
              <a:spLocks noChangeArrowheads="1"/>
            </p:cNvSpPr>
            <p:nvPr/>
          </p:nvSpPr>
          <p:spPr bwMode="auto">
            <a:xfrm>
              <a:off x="19665" y="5072286"/>
              <a:ext cx="1469924" cy="584775"/>
            </a:xfrm>
            <a:prstGeom prst="rect">
              <a:avLst/>
            </a:prstGeom>
            <a:noFill/>
            <a:ln w="9525">
              <a:noFill/>
              <a:miter lim="800000"/>
              <a:headEnd/>
              <a:tailEnd/>
            </a:ln>
          </p:spPr>
          <p:txBody>
            <a:bodyPr>
              <a:spAutoFit/>
            </a:bodyPr>
            <a:lstStyle/>
            <a:p>
              <a:pPr algn="ctr"/>
              <a:r>
                <a:rPr lang="en-US" sz="1600" b="1">
                  <a:solidFill>
                    <a:srgbClr val="C00000"/>
                  </a:solidFill>
                  <a:latin typeface="Calibri" pitchFamily="34" charset="0"/>
                </a:rPr>
                <a:t>12 </a:t>
              </a:r>
            </a:p>
            <a:p>
              <a:pPr algn="ctr"/>
              <a:r>
                <a:rPr lang="en-US" sz="1600" b="1">
                  <a:solidFill>
                    <a:srgbClr val="C00000"/>
                  </a:solidFill>
                  <a:latin typeface="Calibri" pitchFamily="34" charset="0"/>
                </a:rPr>
                <a:t>MONTHS</a:t>
              </a:r>
            </a:p>
          </p:txBody>
        </p:sp>
        <p:grpSp>
          <p:nvGrpSpPr>
            <p:cNvPr id="38920" name="Group 247"/>
            <p:cNvGrpSpPr>
              <a:grpSpLocks/>
            </p:cNvGrpSpPr>
            <p:nvPr/>
          </p:nvGrpSpPr>
          <p:grpSpPr bwMode="auto">
            <a:xfrm>
              <a:off x="1371600" y="4800600"/>
              <a:ext cx="7315200" cy="1143000"/>
              <a:chOff x="1371600" y="4800600"/>
              <a:chExt cx="7315200" cy="1143000"/>
            </a:xfrm>
          </p:grpSpPr>
          <p:grpSp>
            <p:nvGrpSpPr>
              <p:cNvPr id="39028" name="Group 15"/>
              <p:cNvGrpSpPr>
                <a:grpSpLocks/>
              </p:cNvGrpSpPr>
              <p:nvPr/>
            </p:nvGrpSpPr>
            <p:grpSpPr bwMode="auto">
              <a:xfrm>
                <a:off x="1371600" y="4800600"/>
                <a:ext cx="7315200" cy="1143000"/>
                <a:chOff x="990600" y="5120148"/>
                <a:chExt cx="7315200" cy="1143000"/>
              </a:xfrm>
            </p:grpSpPr>
            <p:sp>
              <p:nvSpPr>
                <p:cNvPr id="7" name="Rectangle 6"/>
                <p:cNvSpPr/>
                <p:nvPr/>
              </p:nvSpPr>
              <p:spPr>
                <a:xfrm>
                  <a:off x="991015" y="5120114"/>
                  <a:ext cx="7314120" cy="11430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Isosceles Triangle 11"/>
                <p:cNvSpPr/>
                <p:nvPr/>
              </p:nvSpPr>
              <p:spPr>
                <a:xfrm rot="5400000">
                  <a:off x="973535" y="5620209"/>
                  <a:ext cx="22860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9029" name="Group 120"/>
              <p:cNvGrpSpPr>
                <a:grpSpLocks/>
              </p:cNvGrpSpPr>
              <p:nvPr/>
            </p:nvGrpSpPr>
            <p:grpSpPr bwMode="auto">
              <a:xfrm>
                <a:off x="1752600" y="4813928"/>
                <a:ext cx="6886268" cy="1034231"/>
                <a:chOff x="1728019" y="1229647"/>
                <a:chExt cx="6886268" cy="1034231"/>
              </a:xfrm>
            </p:grpSpPr>
            <p:grpSp>
              <p:nvGrpSpPr>
                <p:cNvPr id="39030" name="Group 33"/>
                <p:cNvGrpSpPr>
                  <a:grpSpLocks/>
                </p:cNvGrpSpPr>
                <p:nvPr/>
              </p:nvGrpSpPr>
              <p:grpSpPr bwMode="auto">
                <a:xfrm>
                  <a:off x="2514600" y="1229647"/>
                  <a:ext cx="1298378" cy="1034231"/>
                  <a:chOff x="2514600" y="1229647"/>
                  <a:chExt cx="1298378" cy="1034231"/>
                </a:xfrm>
              </p:grpSpPr>
              <p:sp>
                <p:nvSpPr>
                  <p:cNvPr id="39056" name="TextBox 21"/>
                  <p:cNvSpPr txBox="1">
                    <a:spLocks noChangeArrowheads="1"/>
                  </p:cNvSpPr>
                  <p:nvPr/>
                </p:nvSpPr>
                <p:spPr bwMode="auto">
                  <a:xfrm rot="-5400000">
                    <a:off x="2173189" y="1571058"/>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EXERCISE</a:t>
                    </a:r>
                  </a:p>
                </p:txBody>
              </p:sp>
              <p:grpSp>
                <p:nvGrpSpPr>
                  <p:cNvPr id="39057" name="Group 26"/>
                  <p:cNvGrpSpPr>
                    <a:grpSpLocks/>
                  </p:cNvGrpSpPr>
                  <p:nvPr/>
                </p:nvGrpSpPr>
                <p:grpSpPr bwMode="auto">
                  <a:xfrm>
                    <a:off x="2822378" y="1288026"/>
                    <a:ext cx="990600" cy="975852"/>
                    <a:chOff x="-2426110" y="2801268"/>
                    <a:chExt cx="990600" cy="975852"/>
                  </a:xfrm>
                </p:grpSpPr>
                <p:sp>
                  <p:nvSpPr>
                    <p:cNvPr id="26" name="Rectangle 25"/>
                    <p:cNvSpPr/>
                    <p:nvPr/>
                  </p:nvSpPr>
                  <p:spPr>
                    <a:xfrm>
                      <a:off x="-2424897" y="2800967"/>
                      <a:ext cx="988867" cy="97634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347121" y="2894632"/>
                      <a:ext cx="838076" cy="609618"/>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9031" name="Group 34"/>
                <p:cNvGrpSpPr>
                  <a:grpSpLocks/>
                </p:cNvGrpSpPr>
                <p:nvPr/>
              </p:nvGrpSpPr>
              <p:grpSpPr bwMode="auto">
                <a:xfrm>
                  <a:off x="4890674" y="1230645"/>
                  <a:ext cx="1343852" cy="1033233"/>
                  <a:chOff x="4572000" y="1230645"/>
                  <a:chExt cx="1343852" cy="1033233"/>
                </a:xfrm>
              </p:grpSpPr>
              <p:sp>
                <p:nvSpPr>
                  <p:cNvPr id="39052" name="TextBox 22"/>
                  <p:cNvSpPr txBox="1">
                    <a:spLocks noChangeArrowheads="1"/>
                  </p:cNvSpPr>
                  <p:nvPr/>
                </p:nvSpPr>
                <p:spPr bwMode="auto">
                  <a:xfrm rot="-5400000">
                    <a:off x="4230589" y="1572056"/>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DIET</a:t>
                    </a:r>
                  </a:p>
                </p:txBody>
              </p:sp>
              <p:grpSp>
                <p:nvGrpSpPr>
                  <p:cNvPr id="39053" name="Group 27"/>
                  <p:cNvGrpSpPr>
                    <a:grpSpLocks/>
                  </p:cNvGrpSpPr>
                  <p:nvPr/>
                </p:nvGrpSpPr>
                <p:grpSpPr bwMode="auto">
                  <a:xfrm>
                    <a:off x="4925252" y="1288026"/>
                    <a:ext cx="990600" cy="975852"/>
                    <a:chOff x="-2426110" y="2801268"/>
                    <a:chExt cx="990600" cy="975852"/>
                  </a:xfrm>
                </p:grpSpPr>
                <p:sp>
                  <p:nvSpPr>
                    <p:cNvPr id="29" name="Rectangle 28"/>
                    <p:cNvSpPr/>
                    <p:nvPr/>
                  </p:nvSpPr>
                  <p:spPr>
                    <a:xfrm>
                      <a:off x="-2425864" y="2800967"/>
                      <a:ext cx="990454" cy="97634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346501" y="2894632"/>
                      <a:ext cx="838076" cy="609618"/>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9032" name="Group 35"/>
                <p:cNvGrpSpPr>
                  <a:grpSpLocks/>
                </p:cNvGrpSpPr>
                <p:nvPr/>
              </p:nvGrpSpPr>
              <p:grpSpPr bwMode="auto">
                <a:xfrm>
                  <a:off x="7312222" y="1237884"/>
                  <a:ext cx="1302065" cy="1025994"/>
                  <a:chOff x="7312222" y="1237884"/>
                  <a:chExt cx="1302065" cy="1025994"/>
                </a:xfrm>
              </p:grpSpPr>
              <p:sp>
                <p:nvSpPr>
                  <p:cNvPr id="39048" name="TextBox 23"/>
                  <p:cNvSpPr txBox="1">
                    <a:spLocks noChangeArrowheads="1"/>
                  </p:cNvSpPr>
                  <p:nvPr/>
                </p:nvSpPr>
                <p:spPr bwMode="auto">
                  <a:xfrm rot="-5400000">
                    <a:off x="6970811" y="1579295"/>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HEALTH</a:t>
                    </a:r>
                  </a:p>
                </p:txBody>
              </p:sp>
              <p:grpSp>
                <p:nvGrpSpPr>
                  <p:cNvPr id="39049" name="Group 30"/>
                  <p:cNvGrpSpPr>
                    <a:grpSpLocks/>
                  </p:cNvGrpSpPr>
                  <p:nvPr/>
                </p:nvGrpSpPr>
                <p:grpSpPr bwMode="auto">
                  <a:xfrm>
                    <a:off x="7623687" y="1288026"/>
                    <a:ext cx="990600" cy="975852"/>
                    <a:chOff x="-2426110" y="2801268"/>
                    <a:chExt cx="990600" cy="975852"/>
                  </a:xfrm>
                </p:grpSpPr>
                <p:sp>
                  <p:nvSpPr>
                    <p:cNvPr id="32" name="Rectangle 31"/>
                    <p:cNvSpPr/>
                    <p:nvPr/>
                  </p:nvSpPr>
                  <p:spPr>
                    <a:xfrm>
                      <a:off x="-2426315" y="2800967"/>
                      <a:ext cx="990454" cy="97634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346952" y="2894632"/>
                      <a:ext cx="838076" cy="609618"/>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9033" name="Group 105"/>
                <p:cNvGrpSpPr>
                  <a:grpSpLocks/>
                </p:cNvGrpSpPr>
                <p:nvPr/>
              </p:nvGrpSpPr>
              <p:grpSpPr bwMode="auto">
                <a:xfrm>
                  <a:off x="1728019" y="1455544"/>
                  <a:ext cx="762000" cy="599583"/>
                  <a:chOff x="-2895600" y="1991217"/>
                  <a:chExt cx="762000" cy="599583"/>
                </a:xfrm>
              </p:grpSpPr>
              <p:cxnSp>
                <p:nvCxnSpPr>
                  <p:cNvPr id="107" name="Straight Connector 106"/>
                  <p:cNvCxnSpPr/>
                  <p:nvPr/>
                </p:nvCxnSpPr>
                <p:spPr>
                  <a:xfrm>
                    <a:off x="-2895241" y="1990090"/>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5241" y="219012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5241" y="2390152"/>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895241" y="259018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9034" name="Group 110"/>
                <p:cNvGrpSpPr>
                  <a:grpSpLocks/>
                </p:cNvGrpSpPr>
                <p:nvPr/>
              </p:nvGrpSpPr>
              <p:grpSpPr bwMode="auto">
                <a:xfrm>
                  <a:off x="4113926" y="1455544"/>
                  <a:ext cx="762000" cy="599583"/>
                  <a:chOff x="-2895600" y="1991217"/>
                  <a:chExt cx="762000" cy="599583"/>
                </a:xfrm>
              </p:grpSpPr>
              <p:cxnSp>
                <p:nvCxnSpPr>
                  <p:cNvPr id="112" name="Straight Connector 111"/>
                  <p:cNvCxnSpPr/>
                  <p:nvPr/>
                </p:nvCxnSpPr>
                <p:spPr>
                  <a:xfrm>
                    <a:off x="-2895487" y="1990090"/>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895487" y="219012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95487" y="2390152"/>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895487" y="259018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9035" name="Group 115"/>
                <p:cNvGrpSpPr>
                  <a:grpSpLocks/>
                </p:cNvGrpSpPr>
                <p:nvPr/>
              </p:nvGrpSpPr>
              <p:grpSpPr bwMode="auto">
                <a:xfrm>
                  <a:off x="6535474" y="1455544"/>
                  <a:ext cx="762000" cy="599583"/>
                  <a:chOff x="-2895600" y="1991217"/>
                  <a:chExt cx="762000" cy="599583"/>
                </a:xfrm>
              </p:grpSpPr>
              <p:cxnSp>
                <p:nvCxnSpPr>
                  <p:cNvPr id="117" name="Straight Connector 116"/>
                  <p:cNvCxnSpPr/>
                  <p:nvPr/>
                </p:nvCxnSpPr>
                <p:spPr>
                  <a:xfrm>
                    <a:off x="-2896456" y="1990090"/>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6456" y="219012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896456" y="2390152"/>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96456" y="259018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38921" name="Group 245"/>
            <p:cNvGrpSpPr>
              <a:grpSpLocks/>
            </p:cNvGrpSpPr>
            <p:nvPr/>
          </p:nvGrpSpPr>
          <p:grpSpPr bwMode="auto">
            <a:xfrm>
              <a:off x="1371600" y="2381061"/>
              <a:ext cx="7315200" cy="1165107"/>
              <a:chOff x="1371600" y="2381061"/>
              <a:chExt cx="7315200" cy="1165107"/>
            </a:xfrm>
          </p:grpSpPr>
          <p:grpSp>
            <p:nvGrpSpPr>
              <p:cNvPr id="38994" name="Group 13"/>
              <p:cNvGrpSpPr>
                <a:grpSpLocks/>
              </p:cNvGrpSpPr>
              <p:nvPr/>
            </p:nvGrpSpPr>
            <p:grpSpPr bwMode="auto">
              <a:xfrm>
                <a:off x="1371600" y="2403168"/>
                <a:ext cx="7315200" cy="1143000"/>
                <a:chOff x="990600" y="2722306"/>
                <a:chExt cx="7315200" cy="1143000"/>
              </a:xfrm>
            </p:grpSpPr>
            <p:sp>
              <p:nvSpPr>
                <p:cNvPr id="5" name="Rectangle 4"/>
                <p:cNvSpPr/>
                <p:nvPr/>
              </p:nvSpPr>
              <p:spPr>
                <a:xfrm>
                  <a:off x="991015" y="2722509"/>
                  <a:ext cx="7314120" cy="11430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Isosceles Triangle 9"/>
                <p:cNvSpPr/>
                <p:nvPr/>
              </p:nvSpPr>
              <p:spPr>
                <a:xfrm rot="5400000">
                  <a:off x="971948" y="3268642"/>
                  <a:ext cx="22860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8995" name="Group 121"/>
              <p:cNvGrpSpPr>
                <a:grpSpLocks/>
              </p:cNvGrpSpPr>
              <p:nvPr/>
            </p:nvGrpSpPr>
            <p:grpSpPr bwMode="auto">
              <a:xfrm>
                <a:off x="1752600" y="2381061"/>
                <a:ext cx="6886268" cy="1034231"/>
                <a:chOff x="1728019" y="1229647"/>
                <a:chExt cx="6886268" cy="1034231"/>
              </a:xfrm>
            </p:grpSpPr>
            <p:grpSp>
              <p:nvGrpSpPr>
                <p:cNvPr id="38996" name="Group 122"/>
                <p:cNvGrpSpPr>
                  <a:grpSpLocks/>
                </p:cNvGrpSpPr>
                <p:nvPr/>
              </p:nvGrpSpPr>
              <p:grpSpPr bwMode="auto">
                <a:xfrm>
                  <a:off x="2514600" y="1229647"/>
                  <a:ext cx="1298378" cy="1034231"/>
                  <a:chOff x="2514600" y="1229647"/>
                  <a:chExt cx="1298378" cy="1034231"/>
                </a:xfrm>
              </p:grpSpPr>
              <p:sp>
                <p:nvSpPr>
                  <p:cNvPr id="39022" name="TextBox 148"/>
                  <p:cNvSpPr txBox="1">
                    <a:spLocks noChangeArrowheads="1"/>
                  </p:cNvSpPr>
                  <p:nvPr/>
                </p:nvSpPr>
                <p:spPr bwMode="auto">
                  <a:xfrm rot="-5400000">
                    <a:off x="2173189" y="1571058"/>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EXERCISE</a:t>
                    </a:r>
                  </a:p>
                </p:txBody>
              </p:sp>
              <p:grpSp>
                <p:nvGrpSpPr>
                  <p:cNvPr id="39023" name="Group 149"/>
                  <p:cNvGrpSpPr>
                    <a:grpSpLocks/>
                  </p:cNvGrpSpPr>
                  <p:nvPr/>
                </p:nvGrpSpPr>
                <p:grpSpPr bwMode="auto">
                  <a:xfrm>
                    <a:off x="2822378" y="1288026"/>
                    <a:ext cx="990600" cy="975852"/>
                    <a:chOff x="-2426110" y="2801268"/>
                    <a:chExt cx="990600" cy="975852"/>
                  </a:xfrm>
                </p:grpSpPr>
                <p:sp>
                  <p:nvSpPr>
                    <p:cNvPr id="151" name="Rectangle 150"/>
                    <p:cNvSpPr/>
                    <p:nvPr/>
                  </p:nvSpPr>
                  <p:spPr>
                    <a:xfrm>
                      <a:off x="-2424897" y="2801713"/>
                      <a:ext cx="988867" cy="9763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2" name="Rectangle 151"/>
                    <p:cNvSpPr/>
                    <p:nvPr/>
                  </p:nvSpPr>
                  <p:spPr>
                    <a:xfrm>
                      <a:off x="-2347121" y="2895378"/>
                      <a:ext cx="838076" cy="609617"/>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97" name="Group 123"/>
                <p:cNvGrpSpPr>
                  <a:grpSpLocks/>
                </p:cNvGrpSpPr>
                <p:nvPr/>
              </p:nvGrpSpPr>
              <p:grpSpPr bwMode="auto">
                <a:xfrm>
                  <a:off x="4890674" y="1230645"/>
                  <a:ext cx="1343852" cy="1033233"/>
                  <a:chOff x="4572000" y="1230645"/>
                  <a:chExt cx="1343852" cy="1033233"/>
                </a:xfrm>
              </p:grpSpPr>
              <p:sp>
                <p:nvSpPr>
                  <p:cNvPr id="39018" name="TextBox 144"/>
                  <p:cNvSpPr txBox="1">
                    <a:spLocks noChangeArrowheads="1"/>
                  </p:cNvSpPr>
                  <p:nvPr/>
                </p:nvSpPr>
                <p:spPr bwMode="auto">
                  <a:xfrm rot="-5400000">
                    <a:off x="4230589" y="1572056"/>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DIET</a:t>
                    </a:r>
                  </a:p>
                </p:txBody>
              </p:sp>
              <p:grpSp>
                <p:nvGrpSpPr>
                  <p:cNvPr id="39019" name="Group 145"/>
                  <p:cNvGrpSpPr>
                    <a:grpSpLocks/>
                  </p:cNvGrpSpPr>
                  <p:nvPr/>
                </p:nvGrpSpPr>
                <p:grpSpPr bwMode="auto">
                  <a:xfrm>
                    <a:off x="4925252" y="1288026"/>
                    <a:ext cx="990600" cy="975852"/>
                    <a:chOff x="-2426110" y="2801268"/>
                    <a:chExt cx="990600" cy="975852"/>
                  </a:xfrm>
                </p:grpSpPr>
                <p:sp>
                  <p:nvSpPr>
                    <p:cNvPr id="147" name="Rectangle 146"/>
                    <p:cNvSpPr/>
                    <p:nvPr/>
                  </p:nvSpPr>
                  <p:spPr>
                    <a:xfrm>
                      <a:off x="-2425864" y="2801713"/>
                      <a:ext cx="990454" cy="9763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Rectangle 147"/>
                    <p:cNvSpPr/>
                    <p:nvPr/>
                  </p:nvSpPr>
                  <p:spPr>
                    <a:xfrm>
                      <a:off x="-2346501" y="2895378"/>
                      <a:ext cx="838076" cy="609617"/>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98" name="Group 124"/>
                <p:cNvGrpSpPr>
                  <a:grpSpLocks/>
                </p:cNvGrpSpPr>
                <p:nvPr/>
              </p:nvGrpSpPr>
              <p:grpSpPr bwMode="auto">
                <a:xfrm>
                  <a:off x="7312222" y="1237884"/>
                  <a:ext cx="1302065" cy="1025994"/>
                  <a:chOff x="7312222" y="1237884"/>
                  <a:chExt cx="1302065" cy="1025994"/>
                </a:xfrm>
              </p:grpSpPr>
              <p:sp>
                <p:nvSpPr>
                  <p:cNvPr id="39014" name="TextBox 140"/>
                  <p:cNvSpPr txBox="1">
                    <a:spLocks noChangeArrowheads="1"/>
                  </p:cNvSpPr>
                  <p:nvPr/>
                </p:nvSpPr>
                <p:spPr bwMode="auto">
                  <a:xfrm rot="-5400000">
                    <a:off x="6970811" y="1579295"/>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HEALTH</a:t>
                    </a:r>
                  </a:p>
                </p:txBody>
              </p:sp>
              <p:grpSp>
                <p:nvGrpSpPr>
                  <p:cNvPr id="39015" name="Group 141"/>
                  <p:cNvGrpSpPr>
                    <a:grpSpLocks/>
                  </p:cNvGrpSpPr>
                  <p:nvPr/>
                </p:nvGrpSpPr>
                <p:grpSpPr bwMode="auto">
                  <a:xfrm>
                    <a:off x="7623687" y="1288026"/>
                    <a:ext cx="990600" cy="975852"/>
                    <a:chOff x="-2426110" y="2801268"/>
                    <a:chExt cx="990600" cy="975852"/>
                  </a:xfrm>
                </p:grpSpPr>
                <p:sp>
                  <p:nvSpPr>
                    <p:cNvPr id="143" name="Rectangle 142"/>
                    <p:cNvSpPr/>
                    <p:nvPr/>
                  </p:nvSpPr>
                  <p:spPr>
                    <a:xfrm>
                      <a:off x="-2426315" y="2801712"/>
                      <a:ext cx="990454" cy="97634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Rectangle 143"/>
                    <p:cNvSpPr/>
                    <p:nvPr/>
                  </p:nvSpPr>
                  <p:spPr>
                    <a:xfrm>
                      <a:off x="-2346952" y="2895377"/>
                      <a:ext cx="838076" cy="609618"/>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99" name="Group 125"/>
                <p:cNvGrpSpPr>
                  <a:grpSpLocks/>
                </p:cNvGrpSpPr>
                <p:nvPr/>
              </p:nvGrpSpPr>
              <p:grpSpPr bwMode="auto">
                <a:xfrm>
                  <a:off x="1728019" y="1455544"/>
                  <a:ext cx="762000" cy="599583"/>
                  <a:chOff x="-2895600" y="1991217"/>
                  <a:chExt cx="762000" cy="599583"/>
                </a:xfrm>
              </p:grpSpPr>
              <p:cxnSp>
                <p:nvCxnSpPr>
                  <p:cNvPr id="137" name="Straight Connector 136"/>
                  <p:cNvCxnSpPr/>
                  <p:nvPr/>
                </p:nvCxnSpPr>
                <p:spPr>
                  <a:xfrm>
                    <a:off x="-2895241" y="1990836"/>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895241" y="219086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895241" y="239089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895241" y="2590928"/>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9000" name="Group 126"/>
                <p:cNvGrpSpPr>
                  <a:grpSpLocks/>
                </p:cNvGrpSpPr>
                <p:nvPr/>
              </p:nvGrpSpPr>
              <p:grpSpPr bwMode="auto">
                <a:xfrm>
                  <a:off x="4113926" y="1455544"/>
                  <a:ext cx="762000" cy="599583"/>
                  <a:chOff x="-2895600" y="1991217"/>
                  <a:chExt cx="762000" cy="599583"/>
                </a:xfrm>
              </p:grpSpPr>
              <p:cxnSp>
                <p:nvCxnSpPr>
                  <p:cNvPr id="133" name="Straight Connector 132"/>
                  <p:cNvCxnSpPr/>
                  <p:nvPr/>
                </p:nvCxnSpPr>
                <p:spPr>
                  <a:xfrm>
                    <a:off x="-2895487" y="1990836"/>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95487" y="219086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895487" y="239089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895487" y="2590928"/>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9001" name="Group 127"/>
                <p:cNvGrpSpPr>
                  <a:grpSpLocks/>
                </p:cNvGrpSpPr>
                <p:nvPr/>
              </p:nvGrpSpPr>
              <p:grpSpPr bwMode="auto">
                <a:xfrm>
                  <a:off x="6535474" y="1455544"/>
                  <a:ext cx="762000" cy="599583"/>
                  <a:chOff x="-2895600" y="1991217"/>
                  <a:chExt cx="762000" cy="599583"/>
                </a:xfrm>
              </p:grpSpPr>
              <p:cxnSp>
                <p:nvCxnSpPr>
                  <p:cNvPr id="129" name="Straight Connector 128"/>
                  <p:cNvCxnSpPr/>
                  <p:nvPr/>
                </p:nvCxnSpPr>
                <p:spPr>
                  <a:xfrm>
                    <a:off x="-2896456" y="1990836"/>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896456" y="219086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896456" y="239089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896456" y="2590928"/>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38922" name="Group 246"/>
            <p:cNvGrpSpPr>
              <a:grpSpLocks/>
            </p:cNvGrpSpPr>
            <p:nvPr/>
          </p:nvGrpSpPr>
          <p:grpSpPr bwMode="auto">
            <a:xfrm>
              <a:off x="1362382" y="3601884"/>
              <a:ext cx="7324418" cy="1143000"/>
              <a:chOff x="1362382" y="3601884"/>
              <a:chExt cx="7324418" cy="1143000"/>
            </a:xfrm>
          </p:grpSpPr>
          <p:grpSp>
            <p:nvGrpSpPr>
              <p:cNvPr id="38960" name="Group 14"/>
              <p:cNvGrpSpPr>
                <a:grpSpLocks/>
              </p:cNvGrpSpPr>
              <p:nvPr/>
            </p:nvGrpSpPr>
            <p:grpSpPr bwMode="auto">
              <a:xfrm>
                <a:off x="1362382" y="3601884"/>
                <a:ext cx="7324418" cy="1143000"/>
                <a:chOff x="981382" y="3915697"/>
                <a:chExt cx="7324418" cy="1143000"/>
              </a:xfrm>
            </p:grpSpPr>
            <p:sp>
              <p:nvSpPr>
                <p:cNvPr id="6" name="Rectangle 5"/>
                <p:cNvSpPr/>
                <p:nvPr/>
              </p:nvSpPr>
              <p:spPr>
                <a:xfrm>
                  <a:off x="991016" y="3915782"/>
                  <a:ext cx="7314121" cy="11430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Isosceles Triangle 10"/>
                <p:cNvSpPr/>
                <p:nvPr/>
              </p:nvSpPr>
              <p:spPr>
                <a:xfrm rot="5400000">
                  <a:off x="962425" y="4461915"/>
                  <a:ext cx="22860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8961" name="Group 183"/>
              <p:cNvGrpSpPr>
                <a:grpSpLocks/>
              </p:cNvGrpSpPr>
              <p:nvPr/>
            </p:nvGrpSpPr>
            <p:grpSpPr bwMode="auto">
              <a:xfrm>
                <a:off x="1752600" y="3625352"/>
                <a:ext cx="6886268" cy="1034231"/>
                <a:chOff x="1728019" y="1229647"/>
                <a:chExt cx="6886268" cy="1034231"/>
              </a:xfrm>
            </p:grpSpPr>
            <p:grpSp>
              <p:nvGrpSpPr>
                <p:cNvPr id="38962" name="Group 184"/>
                <p:cNvGrpSpPr>
                  <a:grpSpLocks/>
                </p:cNvGrpSpPr>
                <p:nvPr/>
              </p:nvGrpSpPr>
              <p:grpSpPr bwMode="auto">
                <a:xfrm>
                  <a:off x="2514600" y="1229647"/>
                  <a:ext cx="1298378" cy="1034231"/>
                  <a:chOff x="2514600" y="1229647"/>
                  <a:chExt cx="1298378" cy="1034231"/>
                </a:xfrm>
              </p:grpSpPr>
              <p:sp>
                <p:nvSpPr>
                  <p:cNvPr id="38988" name="TextBox 210"/>
                  <p:cNvSpPr txBox="1">
                    <a:spLocks noChangeArrowheads="1"/>
                  </p:cNvSpPr>
                  <p:nvPr/>
                </p:nvSpPr>
                <p:spPr bwMode="auto">
                  <a:xfrm rot="-5400000">
                    <a:off x="2173189" y="1571058"/>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EXERCISE</a:t>
                    </a:r>
                  </a:p>
                </p:txBody>
              </p:sp>
              <p:grpSp>
                <p:nvGrpSpPr>
                  <p:cNvPr id="38989" name="Group 211"/>
                  <p:cNvGrpSpPr>
                    <a:grpSpLocks/>
                  </p:cNvGrpSpPr>
                  <p:nvPr/>
                </p:nvGrpSpPr>
                <p:grpSpPr bwMode="auto">
                  <a:xfrm>
                    <a:off x="2822378" y="1288026"/>
                    <a:ext cx="990600" cy="975852"/>
                    <a:chOff x="-2426110" y="2801268"/>
                    <a:chExt cx="990600" cy="975852"/>
                  </a:xfrm>
                </p:grpSpPr>
                <p:sp>
                  <p:nvSpPr>
                    <p:cNvPr id="213" name="Rectangle 212"/>
                    <p:cNvSpPr/>
                    <p:nvPr/>
                  </p:nvSpPr>
                  <p:spPr>
                    <a:xfrm>
                      <a:off x="-2424897" y="2802059"/>
                      <a:ext cx="988867" cy="9747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 name="Rectangle 213"/>
                    <p:cNvSpPr/>
                    <p:nvPr/>
                  </p:nvSpPr>
                  <p:spPr>
                    <a:xfrm>
                      <a:off x="-2347121" y="2895724"/>
                      <a:ext cx="838076" cy="608031"/>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63" name="Group 185"/>
                <p:cNvGrpSpPr>
                  <a:grpSpLocks/>
                </p:cNvGrpSpPr>
                <p:nvPr/>
              </p:nvGrpSpPr>
              <p:grpSpPr bwMode="auto">
                <a:xfrm>
                  <a:off x="4890674" y="1230645"/>
                  <a:ext cx="1343852" cy="1033233"/>
                  <a:chOff x="4572000" y="1230645"/>
                  <a:chExt cx="1343852" cy="1033233"/>
                </a:xfrm>
              </p:grpSpPr>
              <p:sp>
                <p:nvSpPr>
                  <p:cNvPr id="38984" name="TextBox 206"/>
                  <p:cNvSpPr txBox="1">
                    <a:spLocks noChangeArrowheads="1"/>
                  </p:cNvSpPr>
                  <p:nvPr/>
                </p:nvSpPr>
                <p:spPr bwMode="auto">
                  <a:xfrm rot="-5400000">
                    <a:off x="4230589" y="1572056"/>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DIET</a:t>
                    </a:r>
                  </a:p>
                </p:txBody>
              </p:sp>
              <p:grpSp>
                <p:nvGrpSpPr>
                  <p:cNvPr id="38985" name="Group 207"/>
                  <p:cNvGrpSpPr>
                    <a:grpSpLocks/>
                  </p:cNvGrpSpPr>
                  <p:nvPr/>
                </p:nvGrpSpPr>
                <p:grpSpPr bwMode="auto">
                  <a:xfrm>
                    <a:off x="4925252" y="1288026"/>
                    <a:ext cx="990600" cy="975852"/>
                    <a:chOff x="-2426110" y="2801268"/>
                    <a:chExt cx="990600" cy="975852"/>
                  </a:xfrm>
                </p:grpSpPr>
                <p:sp>
                  <p:nvSpPr>
                    <p:cNvPr id="209" name="Rectangle 208"/>
                    <p:cNvSpPr/>
                    <p:nvPr/>
                  </p:nvSpPr>
                  <p:spPr>
                    <a:xfrm>
                      <a:off x="-2425864" y="2802059"/>
                      <a:ext cx="990454" cy="9747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Rectangle 209"/>
                    <p:cNvSpPr/>
                    <p:nvPr/>
                  </p:nvSpPr>
                  <p:spPr>
                    <a:xfrm>
                      <a:off x="-2346501" y="2895724"/>
                      <a:ext cx="838076" cy="60803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64" name="Group 186"/>
                <p:cNvGrpSpPr>
                  <a:grpSpLocks/>
                </p:cNvGrpSpPr>
                <p:nvPr/>
              </p:nvGrpSpPr>
              <p:grpSpPr bwMode="auto">
                <a:xfrm>
                  <a:off x="7312222" y="1237884"/>
                  <a:ext cx="1302065" cy="1025994"/>
                  <a:chOff x="7312222" y="1237884"/>
                  <a:chExt cx="1302065" cy="1025994"/>
                </a:xfrm>
              </p:grpSpPr>
              <p:sp>
                <p:nvSpPr>
                  <p:cNvPr id="38980" name="TextBox 202"/>
                  <p:cNvSpPr txBox="1">
                    <a:spLocks noChangeArrowheads="1"/>
                  </p:cNvSpPr>
                  <p:nvPr/>
                </p:nvSpPr>
                <p:spPr bwMode="auto">
                  <a:xfrm rot="-5400000">
                    <a:off x="6970811" y="1579295"/>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HEALTH</a:t>
                    </a:r>
                  </a:p>
                </p:txBody>
              </p:sp>
              <p:grpSp>
                <p:nvGrpSpPr>
                  <p:cNvPr id="38981" name="Group 203"/>
                  <p:cNvGrpSpPr>
                    <a:grpSpLocks/>
                  </p:cNvGrpSpPr>
                  <p:nvPr/>
                </p:nvGrpSpPr>
                <p:grpSpPr bwMode="auto">
                  <a:xfrm>
                    <a:off x="7623687" y="1288026"/>
                    <a:ext cx="990600" cy="975852"/>
                    <a:chOff x="-2426110" y="2801268"/>
                    <a:chExt cx="990600" cy="975852"/>
                  </a:xfrm>
                </p:grpSpPr>
                <p:sp>
                  <p:nvSpPr>
                    <p:cNvPr id="205" name="Rectangle 204"/>
                    <p:cNvSpPr/>
                    <p:nvPr/>
                  </p:nvSpPr>
                  <p:spPr>
                    <a:xfrm>
                      <a:off x="-2426314" y="2802059"/>
                      <a:ext cx="990454" cy="9747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6" name="Rectangle 205"/>
                    <p:cNvSpPr/>
                    <p:nvPr/>
                  </p:nvSpPr>
                  <p:spPr>
                    <a:xfrm>
                      <a:off x="-2346951" y="2895724"/>
                      <a:ext cx="838076" cy="608031"/>
                    </a:xfrm>
                    <a:prstGeom prst="rec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65" name="Group 187"/>
                <p:cNvGrpSpPr>
                  <a:grpSpLocks/>
                </p:cNvGrpSpPr>
                <p:nvPr/>
              </p:nvGrpSpPr>
              <p:grpSpPr bwMode="auto">
                <a:xfrm>
                  <a:off x="1728019" y="1455544"/>
                  <a:ext cx="762000" cy="599583"/>
                  <a:chOff x="-2895600" y="1991217"/>
                  <a:chExt cx="762000" cy="599583"/>
                </a:xfrm>
              </p:grpSpPr>
              <p:cxnSp>
                <p:nvCxnSpPr>
                  <p:cNvPr id="199" name="Straight Connector 198"/>
                  <p:cNvCxnSpPr/>
                  <p:nvPr/>
                </p:nvCxnSpPr>
                <p:spPr>
                  <a:xfrm>
                    <a:off x="-2895241" y="1991182"/>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895241" y="2191213"/>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895241" y="2391244"/>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895241" y="2591275"/>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966" name="Group 188"/>
                <p:cNvGrpSpPr>
                  <a:grpSpLocks/>
                </p:cNvGrpSpPr>
                <p:nvPr/>
              </p:nvGrpSpPr>
              <p:grpSpPr bwMode="auto">
                <a:xfrm>
                  <a:off x="4113926" y="1455544"/>
                  <a:ext cx="762000" cy="599583"/>
                  <a:chOff x="-2895600" y="1991217"/>
                  <a:chExt cx="762000" cy="599583"/>
                </a:xfrm>
              </p:grpSpPr>
              <p:cxnSp>
                <p:nvCxnSpPr>
                  <p:cNvPr id="195" name="Straight Connector 194"/>
                  <p:cNvCxnSpPr/>
                  <p:nvPr/>
                </p:nvCxnSpPr>
                <p:spPr>
                  <a:xfrm>
                    <a:off x="-2895487" y="1991182"/>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895487" y="2191213"/>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895487" y="2391244"/>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895487" y="2591275"/>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967" name="Group 189"/>
                <p:cNvGrpSpPr>
                  <a:grpSpLocks/>
                </p:cNvGrpSpPr>
                <p:nvPr/>
              </p:nvGrpSpPr>
              <p:grpSpPr bwMode="auto">
                <a:xfrm>
                  <a:off x="6535474" y="1455544"/>
                  <a:ext cx="762000" cy="599583"/>
                  <a:chOff x="-2895600" y="1991217"/>
                  <a:chExt cx="762000" cy="599583"/>
                </a:xfrm>
              </p:grpSpPr>
              <p:cxnSp>
                <p:nvCxnSpPr>
                  <p:cNvPr id="191" name="Straight Connector 190"/>
                  <p:cNvCxnSpPr/>
                  <p:nvPr/>
                </p:nvCxnSpPr>
                <p:spPr>
                  <a:xfrm>
                    <a:off x="-2896455" y="1991182"/>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896455" y="2191213"/>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896455" y="2391244"/>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896455" y="2591275"/>
                    <a:ext cx="76188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8923" name="Group 8"/>
            <p:cNvGrpSpPr>
              <a:grpSpLocks/>
            </p:cNvGrpSpPr>
            <p:nvPr/>
          </p:nvGrpSpPr>
          <p:grpSpPr bwMode="auto">
            <a:xfrm>
              <a:off x="1371600" y="1198424"/>
              <a:ext cx="7315200" cy="1149028"/>
              <a:chOff x="1371600" y="1198424"/>
              <a:chExt cx="7315200" cy="1149028"/>
            </a:xfrm>
          </p:grpSpPr>
          <p:grpSp>
            <p:nvGrpSpPr>
              <p:cNvPr id="38926" name="Group 12"/>
              <p:cNvGrpSpPr>
                <a:grpSpLocks/>
              </p:cNvGrpSpPr>
              <p:nvPr/>
            </p:nvGrpSpPr>
            <p:grpSpPr bwMode="auto">
              <a:xfrm>
                <a:off x="1371600" y="1204452"/>
                <a:ext cx="7315200" cy="1143000"/>
                <a:chOff x="990600" y="1524000"/>
                <a:chExt cx="7315200" cy="1143000"/>
              </a:xfrm>
            </p:grpSpPr>
            <p:sp>
              <p:nvSpPr>
                <p:cNvPr id="3" name="Rectangle 2"/>
                <p:cNvSpPr/>
                <p:nvPr/>
              </p:nvSpPr>
              <p:spPr>
                <a:xfrm>
                  <a:off x="991015" y="1524321"/>
                  <a:ext cx="7314120" cy="11430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Isosceles Triangle 7"/>
                <p:cNvSpPr/>
                <p:nvPr/>
              </p:nvSpPr>
              <p:spPr>
                <a:xfrm rot="5400000">
                  <a:off x="971947" y="1949801"/>
                  <a:ext cx="22860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8927" name="Group 1"/>
              <p:cNvGrpSpPr>
                <a:grpSpLocks/>
              </p:cNvGrpSpPr>
              <p:nvPr/>
            </p:nvGrpSpPr>
            <p:grpSpPr bwMode="auto">
              <a:xfrm>
                <a:off x="1752600" y="1198424"/>
                <a:ext cx="6886268" cy="1034231"/>
                <a:chOff x="1752600" y="1198424"/>
                <a:chExt cx="6886268" cy="1034231"/>
              </a:xfrm>
            </p:grpSpPr>
            <p:grpSp>
              <p:nvGrpSpPr>
                <p:cNvPr id="38928" name="Group 215"/>
                <p:cNvGrpSpPr>
                  <a:grpSpLocks/>
                </p:cNvGrpSpPr>
                <p:nvPr/>
              </p:nvGrpSpPr>
              <p:grpSpPr bwMode="auto">
                <a:xfrm>
                  <a:off x="2539181" y="1198424"/>
                  <a:ext cx="1298378" cy="1034231"/>
                  <a:chOff x="2514600" y="1229647"/>
                  <a:chExt cx="1298378" cy="1034231"/>
                </a:xfrm>
              </p:grpSpPr>
              <p:sp>
                <p:nvSpPr>
                  <p:cNvPr id="38954" name="TextBox 241"/>
                  <p:cNvSpPr txBox="1">
                    <a:spLocks noChangeArrowheads="1"/>
                  </p:cNvSpPr>
                  <p:nvPr/>
                </p:nvSpPr>
                <p:spPr bwMode="auto">
                  <a:xfrm rot="-5400000">
                    <a:off x="2173189" y="1571058"/>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EXERCISE</a:t>
                    </a:r>
                  </a:p>
                </p:txBody>
              </p:sp>
              <p:grpSp>
                <p:nvGrpSpPr>
                  <p:cNvPr id="38955" name="Group 242"/>
                  <p:cNvGrpSpPr>
                    <a:grpSpLocks/>
                  </p:cNvGrpSpPr>
                  <p:nvPr/>
                </p:nvGrpSpPr>
                <p:grpSpPr bwMode="auto">
                  <a:xfrm>
                    <a:off x="2822378" y="1288026"/>
                    <a:ext cx="990600" cy="975852"/>
                    <a:chOff x="-2426110" y="2801268"/>
                    <a:chExt cx="990600" cy="975852"/>
                  </a:xfrm>
                </p:grpSpPr>
                <p:sp>
                  <p:nvSpPr>
                    <p:cNvPr id="244" name="Rectangle 243"/>
                    <p:cNvSpPr/>
                    <p:nvPr/>
                  </p:nvSpPr>
                  <p:spPr>
                    <a:xfrm>
                      <a:off x="-2424897" y="2801627"/>
                      <a:ext cx="988867" cy="9763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 name="Rectangle 244"/>
                    <p:cNvSpPr/>
                    <p:nvPr/>
                  </p:nvSpPr>
                  <p:spPr>
                    <a:xfrm>
                      <a:off x="-2347121" y="2895293"/>
                      <a:ext cx="838076" cy="609618"/>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29" name="Group 216"/>
                <p:cNvGrpSpPr>
                  <a:grpSpLocks/>
                </p:cNvGrpSpPr>
                <p:nvPr/>
              </p:nvGrpSpPr>
              <p:grpSpPr bwMode="auto">
                <a:xfrm>
                  <a:off x="4915255" y="1199422"/>
                  <a:ext cx="1343852" cy="1033233"/>
                  <a:chOff x="4572000" y="1230645"/>
                  <a:chExt cx="1343852" cy="1033233"/>
                </a:xfrm>
              </p:grpSpPr>
              <p:sp>
                <p:nvSpPr>
                  <p:cNvPr id="38950" name="TextBox 237"/>
                  <p:cNvSpPr txBox="1">
                    <a:spLocks noChangeArrowheads="1"/>
                  </p:cNvSpPr>
                  <p:nvPr/>
                </p:nvSpPr>
                <p:spPr bwMode="auto">
                  <a:xfrm rot="-5400000">
                    <a:off x="4230589" y="1572056"/>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DIET</a:t>
                    </a:r>
                  </a:p>
                </p:txBody>
              </p:sp>
              <p:grpSp>
                <p:nvGrpSpPr>
                  <p:cNvPr id="38951" name="Group 238"/>
                  <p:cNvGrpSpPr>
                    <a:grpSpLocks/>
                  </p:cNvGrpSpPr>
                  <p:nvPr/>
                </p:nvGrpSpPr>
                <p:grpSpPr bwMode="auto">
                  <a:xfrm>
                    <a:off x="4925252" y="1288026"/>
                    <a:ext cx="990600" cy="975852"/>
                    <a:chOff x="-2426110" y="2801268"/>
                    <a:chExt cx="990600" cy="975852"/>
                  </a:xfrm>
                </p:grpSpPr>
                <p:sp>
                  <p:nvSpPr>
                    <p:cNvPr id="240" name="Rectangle 239"/>
                    <p:cNvSpPr/>
                    <p:nvPr/>
                  </p:nvSpPr>
                  <p:spPr>
                    <a:xfrm>
                      <a:off x="-2425864" y="2801627"/>
                      <a:ext cx="990454" cy="9763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1" name="Rectangle 240"/>
                    <p:cNvSpPr/>
                    <p:nvPr/>
                  </p:nvSpPr>
                  <p:spPr>
                    <a:xfrm>
                      <a:off x="-2346501" y="2895293"/>
                      <a:ext cx="838076" cy="609618"/>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30" name="Group 217"/>
                <p:cNvGrpSpPr>
                  <a:grpSpLocks/>
                </p:cNvGrpSpPr>
                <p:nvPr/>
              </p:nvGrpSpPr>
              <p:grpSpPr bwMode="auto">
                <a:xfrm>
                  <a:off x="7336803" y="1206661"/>
                  <a:ext cx="1302065" cy="1025994"/>
                  <a:chOff x="7312222" y="1237884"/>
                  <a:chExt cx="1302065" cy="1025994"/>
                </a:xfrm>
              </p:grpSpPr>
              <p:sp>
                <p:nvSpPr>
                  <p:cNvPr id="38946" name="TextBox 233"/>
                  <p:cNvSpPr txBox="1">
                    <a:spLocks noChangeArrowheads="1"/>
                  </p:cNvSpPr>
                  <p:nvPr/>
                </p:nvSpPr>
                <p:spPr bwMode="auto">
                  <a:xfrm rot="-5400000">
                    <a:off x="6970811" y="1579295"/>
                    <a:ext cx="990600" cy="307777"/>
                  </a:xfrm>
                  <a:prstGeom prst="rect">
                    <a:avLst/>
                  </a:prstGeom>
                  <a:noFill/>
                  <a:ln w="9525">
                    <a:noFill/>
                    <a:miter lim="800000"/>
                    <a:headEnd/>
                    <a:tailEnd/>
                  </a:ln>
                </p:spPr>
                <p:txBody>
                  <a:bodyPr>
                    <a:spAutoFit/>
                  </a:bodyPr>
                  <a:lstStyle/>
                  <a:p>
                    <a:pPr algn="ctr"/>
                    <a:r>
                      <a:rPr lang="en-US" sz="1400" b="1">
                        <a:solidFill>
                          <a:srgbClr val="C00000"/>
                        </a:solidFill>
                        <a:latin typeface="Calibri" pitchFamily="34" charset="0"/>
                      </a:rPr>
                      <a:t>HEALTH</a:t>
                    </a:r>
                  </a:p>
                </p:txBody>
              </p:sp>
              <p:grpSp>
                <p:nvGrpSpPr>
                  <p:cNvPr id="38947" name="Group 234"/>
                  <p:cNvGrpSpPr>
                    <a:grpSpLocks/>
                  </p:cNvGrpSpPr>
                  <p:nvPr/>
                </p:nvGrpSpPr>
                <p:grpSpPr bwMode="auto">
                  <a:xfrm>
                    <a:off x="7623687" y="1288026"/>
                    <a:ext cx="990600" cy="975852"/>
                    <a:chOff x="-2426110" y="2801268"/>
                    <a:chExt cx="990600" cy="975852"/>
                  </a:xfrm>
                </p:grpSpPr>
                <p:sp>
                  <p:nvSpPr>
                    <p:cNvPr id="236" name="Rectangle 235"/>
                    <p:cNvSpPr/>
                    <p:nvPr/>
                  </p:nvSpPr>
                  <p:spPr>
                    <a:xfrm>
                      <a:off x="-2426315" y="2801627"/>
                      <a:ext cx="990454" cy="9763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7" name="Rectangle 236"/>
                    <p:cNvSpPr/>
                    <p:nvPr/>
                  </p:nvSpPr>
                  <p:spPr>
                    <a:xfrm>
                      <a:off x="-2346952" y="2895293"/>
                      <a:ext cx="838076" cy="609618"/>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8931" name="Group 218"/>
                <p:cNvGrpSpPr>
                  <a:grpSpLocks/>
                </p:cNvGrpSpPr>
                <p:nvPr/>
              </p:nvGrpSpPr>
              <p:grpSpPr bwMode="auto">
                <a:xfrm>
                  <a:off x="1752600" y="1424321"/>
                  <a:ext cx="762000" cy="599583"/>
                  <a:chOff x="-2895600" y="1991217"/>
                  <a:chExt cx="762000" cy="599583"/>
                </a:xfrm>
              </p:grpSpPr>
              <p:cxnSp>
                <p:nvCxnSpPr>
                  <p:cNvPr id="230" name="Straight Connector 229"/>
                  <p:cNvCxnSpPr/>
                  <p:nvPr/>
                </p:nvCxnSpPr>
                <p:spPr>
                  <a:xfrm>
                    <a:off x="-2895241" y="199075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895241" y="21907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895241" y="23908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2895241" y="25908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932" name="Group 219"/>
                <p:cNvGrpSpPr>
                  <a:grpSpLocks/>
                </p:cNvGrpSpPr>
                <p:nvPr/>
              </p:nvGrpSpPr>
              <p:grpSpPr bwMode="auto">
                <a:xfrm>
                  <a:off x="4138507" y="1424321"/>
                  <a:ext cx="762000" cy="599583"/>
                  <a:chOff x="-2895600" y="1991217"/>
                  <a:chExt cx="762000" cy="599583"/>
                </a:xfrm>
              </p:grpSpPr>
              <p:cxnSp>
                <p:nvCxnSpPr>
                  <p:cNvPr id="226" name="Straight Connector 225"/>
                  <p:cNvCxnSpPr/>
                  <p:nvPr/>
                </p:nvCxnSpPr>
                <p:spPr>
                  <a:xfrm>
                    <a:off x="-2895487" y="199075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895487" y="21907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895487" y="23908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2895487" y="25908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933" name="Group 220"/>
                <p:cNvGrpSpPr>
                  <a:grpSpLocks/>
                </p:cNvGrpSpPr>
                <p:nvPr/>
              </p:nvGrpSpPr>
              <p:grpSpPr bwMode="auto">
                <a:xfrm>
                  <a:off x="6560055" y="1424321"/>
                  <a:ext cx="762000" cy="599583"/>
                  <a:chOff x="-2895600" y="1991217"/>
                  <a:chExt cx="762000" cy="599583"/>
                </a:xfrm>
              </p:grpSpPr>
              <p:cxnSp>
                <p:nvCxnSpPr>
                  <p:cNvPr id="222" name="Straight Connector 221"/>
                  <p:cNvCxnSpPr/>
                  <p:nvPr/>
                </p:nvCxnSpPr>
                <p:spPr>
                  <a:xfrm>
                    <a:off x="-2896456" y="199075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896456" y="21907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2896456" y="23908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896456" y="25908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253" name="Straight Connector 252"/>
            <p:cNvCxnSpPr/>
            <p:nvPr/>
          </p:nvCxnSpPr>
          <p:spPr>
            <a:xfrm>
              <a:off x="1362492" y="1198423"/>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373603" y="5943600"/>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age 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33400" y="5791200"/>
            <a:ext cx="609600" cy="609600"/>
          </a:xfrm>
          <a:prstGeom prst="rect">
            <a:avLst/>
          </a:prstGeom>
        </p:spPr>
      </p:pic>
    </p:spTree>
  </p:cSld>
  <p:clrMapOvr>
    <a:masterClrMapping/>
  </p:clrMapOvr>
  <p:transition advClick="0" advTm="43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2600" y="565150"/>
            <a:ext cx="6172200" cy="646113"/>
          </a:xfrm>
          <a:prstGeom prst="rect">
            <a:avLst/>
          </a:prstGeom>
          <a:noFill/>
          <a:effectLst>
            <a:outerShdw blurRad="50800" dist="38100" dir="8100000" algn="tr" rotWithShape="0">
              <a:prstClr val="black">
                <a:alpha val="40000"/>
              </a:prstClr>
            </a:outerShdw>
          </a:effectLst>
        </p:spPr>
        <p:txBody>
          <a:bodyPr>
            <a:spAutoFit/>
          </a:bodyPr>
          <a:lstStyle/>
          <a:p>
            <a:pPr fontAlgn="auto">
              <a:spcBef>
                <a:spcPts val="0"/>
              </a:spcBef>
              <a:spcAft>
                <a:spcPts val="0"/>
              </a:spcAft>
              <a:defRPr/>
            </a:pPr>
            <a:r>
              <a:rPr lang="en-US" sz="3600" b="1" dirty="0">
                <a:latin typeface="+mn-lt"/>
                <a:cs typeface="+mn-cs"/>
              </a:rPr>
              <a:t>NURTURE WHAT’S IMPORTANT</a:t>
            </a:r>
          </a:p>
        </p:txBody>
      </p:sp>
      <p:grpSp>
        <p:nvGrpSpPr>
          <p:cNvPr id="40962" name="Group 10"/>
          <p:cNvGrpSpPr>
            <a:grpSpLocks/>
          </p:cNvGrpSpPr>
          <p:nvPr/>
        </p:nvGrpSpPr>
        <p:grpSpPr bwMode="auto">
          <a:xfrm>
            <a:off x="-14288" y="0"/>
            <a:ext cx="1687513" cy="6858000"/>
            <a:chOff x="-14747" y="-2"/>
            <a:chExt cx="1688687" cy="6858002"/>
          </a:xfrm>
        </p:grpSpPr>
        <p:sp>
          <p:nvSpPr>
            <p:cNvPr id="12" name="Rectangle 11"/>
            <p:cNvSpPr/>
            <p:nvPr/>
          </p:nvSpPr>
          <p:spPr>
            <a:xfrm>
              <a:off x="-14747" y="-2"/>
              <a:ext cx="1081840" cy="685800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a:off x="1113163" y="-2"/>
              <a:ext cx="0" cy="6858002"/>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rot="5400000" flipH="1">
              <a:off x="987928" y="525249"/>
              <a:ext cx="762000" cy="610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67" name="TextBox 14"/>
            <p:cNvSpPr txBox="1">
              <a:spLocks noChangeArrowheads="1"/>
            </p:cNvSpPr>
            <p:nvPr/>
          </p:nvSpPr>
          <p:spPr bwMode="auto">
            <a:xfrm rot="-5400000">
              <a:off x="-2922655" y="3075056"/>
              <a:ext cx="6858002"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Relationships &amp; Family</a:t>
              </a:r>
            </a:p>
          </p:txBody>
        </p:sp>
      </p:grpSp>
      <p:pic>
        <p:nvPicPr>
          <p:cNvPr id="40963" name="Picture 1"/>
          <p:cNvPicPr>
            <a:picLocks noChangeAspect="1"/>
          </p:cNvPicPr>
          <p:nvPr/>
        </p:nvPicPr>
        <p:blipFill>
          <a:blip r:embed="rId5" cstate="print"/>
          <a:srcRect/>
          <a:stretch>
            <a:fillRect/>
          </a:stretch>
        </p:blipFill>
        <p:spPr bwMode="auto">
          <a:xfrm>
            <a:off x="1870075" y="1995488"/>
            <a:ext cx="7265988" cy="4849812"/>
          </a:xfrm>
          <a:prstGeom prst="rect">
            <a:avLst/>
          </a:prstGeom>
          <a:noFill/>
          <a:ln w="9525">
            <a:noFill/>
            <a:miter lim="800000"/>
            <a:headEnd/>
            <a:tailEnd/>
          </a:ln>
        </p:spPr>
      </p:pic>
      <p:pic>
        <p:nvPicPr>
          <p:cNvPr id="2" name="Page 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04800" y="5867400"/>
            <a:ext cx="609600" cy="609600"/>
          </a:xfrm>
          <a:prstGeom prst="rect">
            <a:avLst/>
          </a:prstGeom>
        </p:spPr>
      </p:pic>
    </p:spTree>
  </p:cSld>
  <p:clrMapOvr>
    <a:masterClrMapping/>
  </p:clrMapOvr>
  <p:transition advClick="0" advTm="28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1752600" y="5029200"/>
            <a:ext cx="2062163" cy="1528763"/>
            <a:chOff x="2322258" y="1300936"/>
            <a:chExt cx="2061702" cy="1529449"/>
          </a:xfrm>
        </p:grpSpPr>
        <p:grpSp>
          <p:nvGrpSpPr>
            <p:cNvPr id="43082" name="Group 26"/>
            <p:cNvGrpSpPr>
              <a:grpSpLocks/>
            </p:cNvGrpSpPr>
            <p:nvPr/>
          </p:nvGrpSpPr>
          <p:grpSpPr bwMode="auto">
            <a:xfrm>
              <a:off x="2322258" y="1300936"/>
              <a:ext cx="2061702" cy="1529449"/>
              <a:chOff x="2510298" y="1981200"/>
              <a:chExt cx="2061702" cy="990600"/>
            </a:xfrm>
          </p:grpSpPr>
          <p:sp>
            <p:nvSpPr>
              <p:cNvPr id="32" name="Round Same Side Corner Rectangle 31"/>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 Same Side Corner Rectangle 32"/>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83" name="Group 27"/>
            <p:cNvGrpSpPr>
              <a:grpSpLocks/>
            </p:cNvGrpSpPr>
            <p:nvPr/>
          </p:nvGrpSpPr>
          <p:grpSpPr bwMode="auto">
            <a:xfrm>
              <a:off x="2402758" y="1747151"/>
              <a:ext cx="416641" cy="381000"/>
              <a:chOff x="2402758" y="1747151"/>
              <a:chExt cx="416641" cy="381000"/>
            </a:xfrm>
          </p:grpSpPr>
          <p:sp>
            <p:nvSpPr>
              <p:cNvPr id="30" name="Oval 29"/>
              <p:cNvSpPr/>
              <p:nvPr/>
            </p:nvSpPr>
            <p:spPr>
              <a:xfrm>
                <a:off x="2403203" y="1747224"/>
                <a:ext cx="415832" cy="38117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86" name="TextBox 3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7</a:t>
                </a:r>
              </a:p>
            </p:txBody>
          </p:sp>
        </p:grpSp>
        <p:sp>
          <p:nvSpPr>
            <p:cNvPr id="29" name="TextBox 28"/>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celebrate my loved ones</a:t>
              </a:r>
            </a:p>
          </p:txBody>
        </p:sp>
      </p:grpSp>
      <p:grpSp>
        <p:nvGrpSpPr>
          <p:cNvPr id="11" name="Group 10"/>
          <p:cNvGrpSpPr>
            <a:grpSpLocks/>
          </p:cNvGrpSpPr>
          <p:nvPr/>
        </p:nvGrpSpPr>
        <p:grpSpPr bwMode="auto">
          <a:xfrm>
            <a:off x="4191000" y="5029200"/>
            <a:ext cx="2062163" cy="1528763"/>
            <a:chOff x="2322258" y="1300936"/>
            <a:chExt cx="2061702" cy="1529449"/>
          </a:xfrm>
        </p:grpSpPr>
        <p:grpSp>
          <p:nvGrpSpPr>
            <p:cNvPr id="43075" name="Group 19"/>
            <p:cNvGrpSpPr>
              <a:grpSpLocks/>
            </p:cNvGrpSpPr>
            <p:nvPr/>
          </p:nvGrpSpPr>
          <p:grpSpPr bwMode="auto">
            <a:xfrm>
              <a:off x="2322258" y="1300936"/>
              <a:ext cx="2061702" cy="1529449"/>
              <a:chOff x="2510298" y="1981200"/>
              <a:chExt cx="2061702" cy="990600"/>
            </a:xfrm>
          </p:grpSpPr>
          <p:sp>
            <p:nvSpPr>
              <p:cNvPr id="25" name="Round Same Side Corner Rectangle 24"/>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ound Same Side Corner Rectangle 25"/>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76" name="Group 20"/>
            <p:cNvGrpSpPr>
              <a:grpSpLocks/>
            </p:cNvGrpSpPr>
            <p:nvPr/>
          </p:nvGrpSpPr>
          <p:grpSpPr bwMode="auto">
            <a:xfrm>
              <a:off x="2402758" y="1747151"/>
              <a:ext cx="416641" cy="381000"/>
              <a:chOff x="2402758" y="1747151"/>
              <a:chExt cx="416641" cy="381000"/>
            </a:xfrm>
          </p:grpSpPr>
          <p:sp>
            <p:nvSpPr>
              <p:cNvPr id="23" name="Oval 22"/>
              <p:cNvSpPr/>
              <p:nvPr/>
            </p:nvSpPr>
            <p:spPr>
              <a:xfrm>
                <a:off x="2403203" y="1747224"/>
                <a:ext cx="415832" cy="38117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79" name="TextBox 23"/>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8</a:t>
                </a:r>
              </a:p>
            </p:txBody>
          </p:sp>
        </p:grpSp>
        <p:sp>
          <p:nvSpPr>
            <p:cNvPr id="22" name="TextBox 21"/>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connect with wider community</a:t>
              </a:r>
            </a:p>
          </p:txBody>
        </p:sp>
      </p:grpSp>
      <p:grpSp>
        <p:nvGrpSpPr>
          <p:cNvPr id="12" name="Group 11"/>
          <p:cNvGrpSpPr>
            <a:grpSpLocks/>
          </p:cNvGrpSpPr>
          <p:nvPr/>
        </p:nvGrpSpPr>
        <p:grpSpPr bwMode="auto">
          <a:xfrm>
            <a:off x="6553200" y="5029200"/>
            <a:ext cx="2062163" cy="1528763"/>
            <a:chOff x="2322258" y="1300936"/>
            <a:chExt cx="2061702" cy="1529449"/>
          </a:xfrm>
        </p:grpSpPr>
        <p:grpSp>
          <p:nvGrpSpPr>
            <p:cNvPr id="43068" name="Group 12"/>
            <p:cNvGrpSpPr>
              <a:grpSpLocks/>
            </p:cNvGrpSpPr>
            <p:nvPr/>
          </p:nvGrpSpPr>
          <p:grpSpPr bwMode="auto">
            <a:xfrm>
              <a:off x="2322258" y="1300936"/>
              <a:ext cx="2061702" cy="1529449"/>
              <a:chOff x="2510298" y="1981200"/>
              <a:chExt cx="2061702" cy="990600"/>
            </a:xfrm>
          </p:grpSpPr>
          <p:sp>
            <p:nvSpPr>
              <p:cNvPr id="18" name="Round Same Side Corner Rectangle 17"/>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ound Same Side Corner Rectangle 18"/>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69" name="Group 13"/>
            <p:cNvGrpSpPr>
              <a:grpSpLocks/>
            </p:cNvGrpSpPr>
            <p:nvPr/>
          </p:nvGrpSpPr>
          <p:grpSpPr bwMode="auto">
            <a:xfrm>
              <a:off x="2402758" y="1747151"/>
              <a:ext cx="416641" cy="381000"/>
              <a:chOff x="2402758" y="1747151"/>
              <a:chExt cx="416641" cy="381000"/>
            </a:xfrm>
          </p:grpSpPr>
          <p:sp>
            <p:nvSpPr>
              <p:cNvPr id="16" name="Oval 15"/>
              <p:cNvSpPr/>
              <p:nvPr/>
            </p:nvSpPr>
            <p:spPr>
              <a:xfrm>
                <a:off x="2403203" y="1747224"/>
                <a:ext cx="415832" cy="38117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72" name="TextBox 16"/>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9</a:t>
                </a:r>
              </a:p>
            </p:txBody>
          </p:sp>
        </p:grpSp>
        <p:sp>
          <p:nvSpPr>
            <p:cNvPr id="15" name="TextBox 14"/>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practice good manners</a:t>
              </a:r>
            </a:p>
          </p:txBody>
        </p:sp>
      </p:grpSp>
      <p:grpSp>
        <p:nvGrpSpPr>
          <p:cNvPr id="35" name="Group 34"/>
          <p:cNvGrpSpPr>
            <a:grpSpLocks/>
          </p:cNvGrpSpPr>
          <p:nvPr/>
        </p:nvGrpSpPr>
        <p:grpSpPr bwMode="auto">
          <a:xfrm>
            <a:off x="1752600" y="3165475"/>
            <a:ext cx="2062163" cy="1528763"/>
            <a:chOff x="2322258" y="1300936"/>
            <a:chExt cx="2061702" cy="1529449"/>
          </a:xfrm>
        </p:grpSpPr>
        <p:grpSp>
          <p:nvGrpSpPr>
            <p:cNvPr id="43061" name="Group 51"/>
            <p:cNvGrpSpPr>
              <a:grpSpLocks/>
            </p:cNvGrpSpPr>
            <p:nvPr/>
          </p:nvGrpSpPr>
          <p:grpSpPr bwMode="auto">
            <a:xfrm>
              <a:off x="2322258" y="1300936"/>
              <a:ext cx="2061702" cy="1529449"/>
              <a:chOff x="2510298" y="1981200"/>
              <a:chExt cx="2061702" cy="990600"/>
            </a:xfrm>
          </p:grpSpPr>
          <p:sp>
            <p:nvSpPr>
              <p:cNvPr id="57" name="Round Same Side Corner Rectangle 56"/>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ound Same Side Corner Rectangle 57"/>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62" name="Group 52"/>
            <p:cNvGrpSpPr>
              <a:grpSpLocks/>
            </p:cNvGrpSpPr>
            <p:nvPr/>
          </p:nvGrpSpPr>
          <p:grpSpPr bwMode="auto">
            <a:xfrm>
              <a:off x="2402758" y="1747151"/>
              <a:ext cx="416641" cy="381000"/>
              <a:chOff x="2402758" y="1747151"/>
              <a:chExt cx="416641" cy="381000"/>
            </a:xfrm>
          </p:grpSpPr>
          <p:sp>
            <p:nvSpPr>
              <p:cNvPr id="55" name="Oval 54"/>
              <p:cNvSpPr/>
              <p:nvPr/>
            </p:nvSpPr>
            <p:spPr>
              <a:xfrm>
                <a:off x="2403203" y="1747224"/>
                <a:ext cx="415832" cy="38117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65" name="TextBox 55"/>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4</a:t>
                </a:r>
              </a:p>
            </p:txBody>
          </p:sp>
        </p:grpSp>
        <p:sp>
          <p:nvSpPr>
            <p:cNvPr id="54" name="TextBox 53"/>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set appropriate boundaries</a:t>
              </a:r>
            </a:p>
          </p:txBody>
        </p:sp>
      </p:grpSp>
      <p:grpSp>
        <p:nvGrpSpPr>
          <p:cNvPr id="36" name="Group 35"/>
          <p:cNvGrpSpPr>
            <a:grpSpLocks/>
          </p:cNvGrpSpPr>
          <p:nvPr/>
        </p:nvGrpSpPr>
        <p:grpSpPr bwMode="auto">
          <a:xfrm>
            <a:off x="4191000" y="3165475"/>
            <a:ext cx="2062163" cy="1528763"/>
            <a:chOff x="2322258" y="1300936"/>
            <a:chExt cx="2061702" cy="1529449"/>
          </a:xfrm>
        </p:grpSpPr>
        <p:grpSp>
          <p:nvGrpSpPr>
            <p:cNvPr id="43054" name="Group 44"/>
            <p:cNvGrpSpPr>
              <a:grpSpLocks/>
            </p:cNvGrpSpPr>
            <p:nvPr/>
          </p:nvGrpSpPr>
          <p:grpSpPr bwMode="auto">
            <a:xfrm>
              <a:off x="2322258" y="1300936"/>
              <a:ext cx="2061702" cy="1529449"/>
              <a:chOff x="2510298" y="1981200"/>
              <a:chExt cx="2061702" cy="990600"/>
            </a:xfrm>
          </p:grpSpPr>
          <p:sp>
            <p:nvSpPr>
              <p:cNvPr id="50" name="Round Same Side Corner Rectangle 49"/>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ound Same Side Corner Rectangle 50"/>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55" name="Group 45"/>
            <p:cNvGrpSpPr>
              <a:grpSpLocks/>
            </p:cNvGrpSpPr>
            <p:nvPr/>
          </p:nvGrpSpPr>
          <p:grpSpPr bwMode="auto">
            <a:xfrm>
              <a:off x="2402758" y="1747151"/>
              <a:ext cx="416641" cy="381000"/>
              <a:chOff x="2402758" y="1747151"/>
              <a:chExt cx="416641" cy="381000"/>
            </a:xfrm>
          </p:grpSpPr>
          <p:sp>
            <p:nvSpPr>
              <p:cNvPr id="48" name="Oval 47"/>
              <p:cNvSpPr/>
              <p:nvPr/>
            </p:nvSpPr>
            <p:spPr>
              <a:xfrm>
                <a:off x="2403203" y="1747224"/>
                <a:ext cx="415832" cy="38117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58" name="TextBox 48"/>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5</a:t>
                </a:r>
              </a:p>
            </p:txBody>
          </p:sp>
        </p:grpSp>
        <p:sp>
          <p:nvSpPr>
            <p:cNvPr id="47" name="TextBox 46"/>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apologize when necessary</a:t>
              </a:r>
            </a:p>
          </p:txBody>
        </p:sp>
      </p:grpSp>
      <p:grpSp>
        <p:nvGrpSpPr>
          <p:cNvPr id="37" name="Group 36"/>
          <p:cNvGrpSpPr>
            <a:grpSpLocks/>
          </p:cNvGrpSpPr>
          <p:nvPr/>
        </p:nvGrpSpPr>
        <p:grpSpPr bwMode="auto">
          <a:xfrm>
            <a:off x="6553200" y="3165475"/>
            <a:ext cx="2062163" cy="1528763"/>
            <a:chOff x="2322258" y="1300936"/>
            <a:chExt cx="2061702" cy="1529449"/>
          </a:xfrm>
        </p:grpSpPr>
        <p:grpSp>
          <p:nvGrpSpPr>
            <p:cNvPr id="43047" name="Group 37"/>
            <p:cNvGrpSpPr>
              <a:grpSpLocks/>
            </p:cNvGrpSpPr>
            <p:nvPr/>
          </p:nvGrpSpPr>
          <p:grpSpPr bwMode="auto">
            <a:xfrm>
              <a:off x="2322258" y="1300936"/>
              <a:ext cx="2061702" cy="1529449"/>
              <a:chOff x="2510298" y="1981200"/>
              <a:chExt cx="2061702" cy="990600"/>
            </a:xfrm>
          </p:grpSpPr>
          <p:sp>
            <p:nvSpPr>
              <p:cNvPr id="43" name="Round Same Side Corner Rectangle 42"/>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ound Same Side Corner Rectangle 43"/>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48" name="Group 38"/>
            <p:cNvGrpSpPr>
              <a:grpSpLocks/>
            </p:cNvGrpSpPr>
            <p:nvPr/>
          </p:nvGrpSpPr>
          <p:grpSpPr bwMode="auto">
            <a:xfrm>
              <a:off x="2402758" y="1747151"/>
              <a:ext cx="416641" cy="381000"/>
              <a:chOff x="2402758" y="1747151"/>
              <a:chExt cx="416641" cy="381000"/>
            </a:xfrm>
          </p:grpSpPr>
          <p:sp>
            <p:nvSpPr>
              <p:cNvPr id="41" name="Oval 40"/>
              <p:cNvSpPr/>
              <p:nvPr/>
            </p:nvSpPr>
            <p:spPr>
              <a:xfrm>
                <a:off x="2403203" y="1747224"/>
                <a:ext cx="415832" cy="38117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51" name="TextBox 41"/>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6</a:t>
                </a:r>
              </a:p>
            </p:txBody>
          </p:sp>
        </p:grpSp>
        <p:sp>
          <p:nvSpPr>
            <p:cNvPr id="40" name="TextBox 39"/>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let others know they are forgiven</a:t>
              </a:r>
            </a:p>
          </p:txBody>
        </p:sp>
      </p:grpSp>
      <p:grpSp>
        <p:nvGrpSpPr>
          <p:cNvPr id="60" name="Group 59"/>
          <p:cNvGrpSpPr>
            <a:grpSpLocks/>
          </p:cNvGrpSpPr>
          <p:nvPr/>
        </p:nvGrpSpPr>
        <p:grpSpPr bwMode="auto">
          <a:xfrm>
            <a:off x="1752600" y="1300163"/>
            <a:ext cx="2062163" cy="1530350"/>
            <a:chOff x="2322258" y="1300936"/>
            <a:chExt cx="2061702" cy="1529449"/>
          </a:xfrm>
        </p:grpSpPr>
        <p:grpSp>
          <p:nvGrpSpPr>
            <p:cNvPr id="43040" name="Group 76"/>
            <p:cNvGrpSpPr>
              <a:grpSpLocks/>
            </p:cNvGrpSpPr>
            <p:nvPr/>
          </p:nvGrpSpPr>
          <p:grpSpPr bwMode="auto">
            <a:xfrm>
              <a:off x="2322258" y="1300936"/>
              <a:ext cx="2061702" cy="1529449"/>
              <a:chOff x="2510298" y="1981200"/>
              <a:chExt cx="2061702" cy="990600"/>
            </a:xfrm>
          </p:grpSpPr>
          <p:sp>
            <p:nvSpPr>
              <p:cNvPr id="82" name="Round Same Side Corner Rectangle 81"/>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Round Same Side Corner Rectangle 82"/>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41" name="Group 77"/>
            <p:cNvGrpSpPr>
              <a:grpSpLocks/>
            </p:cNvGrpSpPr>
            <p:nvPr/>
          </p:nvGrpSpPr>
          <p:grpSpPr bwMode="auto">
            <a:xfrm>
              <a:off x="2402758" y="1747151"/>
              <a:ext cx="416641" cy="381000"/>
              <a:chOff x="2402758" y="1747151"/>
              <a:chExt cx="416641" cy="381000"/>
            </a:xfrm>
          </p:grpSpPr>
          <p:sp>
            <p:nvSpPr>
              <p:cNvPr id="80" name="Oval 79"/>
              <p:cNvSpPr/>
              <p:nvPr/>
            </p:nvSpPr>
            <p:spPr>
              <a:xfrm>
                <a:off x="2403203" y="1746760"/>
                <a:ext cx="415832" cy="38077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44" name="TextBox 8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1</a:t>
                </a:r>
              </a:p>
            </p:txBody>
          </p:sp>
        </p:grpSp>
        <p:sp>
          <p:nvSpPr>
            <p:cNvPr id="79" name="TextBox 78"/>
            <p:cNvSpPr txBox="1"/>
            <p:nvPr/>
          </p:nvSpPr>
          <p:spPr>
            <a:xfrm>
              <a:off x="2819035" y="1746760"/>
              <a:ext cx="1539531"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listen when others are speaking</a:t>
              </a:r>
            </a:p>
          </p:txBody>
        </p:sp>
      </p:grpSp>
      <p:grpSp>
        <p:nvGrpSpPr>
          <p:cNvPr id="61" name="Group 60"/>
          <p:cNvGrpSpPr>
            <a:grpSpLocks/>
          </p:cNvGrpSpPr>
          <p:nvPr/>
        </p:nvGrpSpPr>
        <p:grpSpPr bwMode="auto">
          <a:xfrm>
            <a:off x="4191000" y="1300163"/>
            <a:ext cx="2076450" cy="1530350"/>
            <a:chOff x="2322258" y="1300936"/>
            <a:chExt cx="2076450" cy="1529449"/>
          </a:xfrm>
        </p:grpSpPr>
        <p:grpSp>
          <p:nvGrpSpPr>
            <p:cNvPr id="43033" name="Group 69"/>
            <p:cNvGrpSpPr>
              <a:grpSpLocks/>
            </p:cNvGrpSpPr>
            <p:nvPr/>
          </p:nvGrpSpPr>
          <p:grpSpPr bwMode="auto">
            <a:xfrm>
              <a:off x="2322258" y="1300936"/>
              <a:ext cx="2061702" cy="1529449"/>
              <a:chOff x="2510298" y="1981200"/>
              <a:chExt cx="2061702" cy="990600"/>
            </a:xfrm>
          </p:grpSpPr>
          <p:sp>
            <p:nvSpPr>
              <p:cNvPr id="75" name="Round Same Side Corner Rectangle 74"/>
              <p:cNvSpPr/>
              <p:nvPr/>
            </p:nvSpPr>
            <p:spPr>
              <a:xfrm>
                <a:off x="2510298" y="1981200"/>
                <a:ext cx="205740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ound Same Side Corner Rectangle 75"/>
              <p:cNvSpPr/>
              <p:nvPr/>
            </p:nvSpPr>
            <p:spPr>
              <a:xfrm flipV="1">
                <a:off x="2515061" y="2209326"/>
                <a:ext cx="205740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34" name="Group 70"/>
            <p:cNvGrpSpPr>
              <a:grpSpLocks/>
            </p:cNvGrpSpPr>
            <p:nvPr/>
          </p:nvGrpSpPr>
          <p:grpSpPr bwMode="auto">
            <a:xfrm>
              <a:off x="2402758" y="1747151"/>
              <a:ext cx="416641" cy="381000"/>
              <a:chOff x="2402758" y="1747151"/>
              <a:chExt cx="416641" cy="381000"/>
            </a:xfrm>
          </p:grpSpPr>
          <p:sp>
            <p:nvSpPr>
              <p:cNvPr id="73" name="Oval 72"/>
              <p:cNvSpPr/>
              <p:nvPr/>
            </p:nvSpPr>
            <p:spPr>
              <a:xfrm>
                <a:off x="2403221" y="1746760"/>
                <a:ext cx="415925" cy="38077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37" name="TextBox 73"/>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2</a:t>
                </a:r>
              </a:p>
            </p:txBody>
          </p:sp>
        </p:grpSp>
        <p:sp>
          <p:nvSpPr>
            <p:cNvPr id="72" name="TextBox 71"/>
            <p:cNvSpPr txBox="1"/>
            <p:nvPr/>
          </p:nvSpPr>
          <p:spPr>
            <a:xfrm>
              <a:off x="2819146" y="1746760"/>
              <a:ext cx="1579562"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maintain important relationships</a:t>
              </a:r>
            </a:p>
          </p:txBody>
        </p:sp>
      </p:grpSp>
      <p:grpSp>
        <p:nvGrpSpPr>
          <p:cNvPr id="62" name="Group 61"/>
          <p:cNvGrpSpPr>
            <a:grpSpLocks/>
          </p:cNvGrpSpPr>
          <p:nvPr/>
        </p:nvGrpSpPr>
        <p:grpSpPr bwMode="auto">
          <a:xfrm>
            <a:off x="6553200" y="1300163"/>
            <a:ext cx="2062163" cy="1530350"/>
            <a:chOff x="2322258" y="1300936"/>
            <a:chExt cx="2061702" cy="1529449"/>
          </a:xfrm>
        </p:grpSpPr>
        <p:grpSp>
          <p:nvGrpSpPr>
            <p:cNvPr id="43026" name="Group 62"/>
            <p:cNvGrpSpPr>
              <a:grpSpLocks/>
            </p:cNvGrpSpPr>
            <p:nvPr/>
          </p:nvGrpSpPr>
          <p:grpSpPr bwMode="auto">
            <a:xfrm>
              <a:off x="2322258" y="1300936"/>
              <a:ext cx="2061702" cy="1529449"/>
              <a:chOff x="2510298" y="1981200"/>
              <a:chExt cx="2061702" cy="990600"/>
            </a:xfrm>
          </p:grpSpPr>
          <p:sp>
            <p:nvSpPr>
              <p:cNvPr id="68" name="Round Same Side Corner Rectangle 67"/>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ound Same Side Corner Rectangle 68"/>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3027" name="Group 63"/>
            <p:cNvGrpSpPr>
              <a:grpSpLocks/>
            </p:cNvGrpSpPr>
            <p:nvPr/>
          </p:nvGrpSpPr>
          <p:grpSpPr bwMode="auto">
            <a:xfrm>
              <a:off x="2402758" y="1747151"/>
              <a:ext cx="416641" cy="381000"/>
              <a:chOff x="2402758" y="1747151"/>
              <a:chExt cx="416641" cy="381000"/>
            </a:xfrm>
          </p:grpSpPr>
          <p:sp>
            <p:nvSpPr>
              <p:cNvPr id="66" name="Oval 65"/>
              <p:cNvSpPr/>
              <p:nvPr/>
            </p:nvSpPr>
            <p:spPr>
              <a:xfrm>
                <a:off x="2403203" y="1746760"/>
                <a:ext cx="415832" cy="38077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30" name="TextBox 66"/>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3</a:t>
                </a:r>
              </a:p>
            </p:txBody>
          </p:sp>
        </p:grpSp>
        <p:sp>
          <p:nvSpPr>
            <p:cNvPr id="65" name="TextBox 64"/>
            <p:cNvSpPr txBox="1"/>
            <p:nvPr/>
          </p:nvSpPr>
          <p:spPr>
            <a:xfrm>
              <a:off x="2819035" y="1746760"/>
              <a:ext cx="1539531"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share my life with others</a:t>
              </a:r>
            </a:p>
          </p:txBody>
        </p:sp>
      </p:grpSp>
      <p:grpSp>
        <p:nvGrpSpPr>
          <p:cNvPr id="43018" name="Group 1"/>
          <p:cNvGrpSpPr>
            <a:grpSpLocks/>
          </p:cNvGrpSpPr>
          <p:nvPr/>
        </p:nvGrpSpPr>
        <p:grpSpPr bwMode="auto">
          <a:xfrm>
            <a:off x="1752600" y="219075"/>
            <a:ext cx="6399213" cy="847725"/>
            <a:chOff x="1752600" y="218993"/>
            <a:chExt cx="6399568" cy="847807"/>
          </a:xfrm>
        </p:grpSpPr>
        <p:sp>
          <p:nvSpPr>
            <p:cNvPr id="84" name="TextBox 83"/>
            <p:cNvSpPr txBox="1"/>
            <p:nvPr/>
          </p:nvSpPr>
          <p:spPr>
            <a:xfrm>
              <a:off x="1752600" y="604793"/>
              <a:ext cx="6399568" cy="462007"/>
            </a:xfrm>
            <a:prstGeom prst="rect">
              <a:avLst/>
            </a:prstGeom>
            <a:noFill/>
          </p:spPr>
          <p:txBody>
            <a:bodyPr>
              <a:spAutoFit/>
            </a:bodyPr>
            <a:lstStyle/>
            <a:p>
              <a:pPr fontAlgn="auto">
                <a:spcBef>
                  <a:spcPts val="0"/>
                </a:spcBef>
                <a:spcAft>
                  <a:spcPts val="0"/>
                </a:spcAft>
                <a:defRPr/>
              </a:pPr>
              <a:r>
                <a:rPr lang="en-US" sz="2400" b="1" dirty="0">
                  <a:solidFill>
                    <a:schemeClr val="accent5">
                      <a:lumMod val="75000"/>
                    </a:schemeClr>
                  </a:solidFill>
                  <a:latin typeface="+mn-lt"/>
                  <a:cs typeface="+mn-cs"/>
                </a:rPr>
                <a:t>Relationships &amp; Family</a:t>
              </a:r>
            </a:p>
          </p:txBody>
        </p:sp>
        <p:sp>
          <p:nvSpPr>
            <p:cNvPr id="85" name="TextBox 84"/>
            <p:cNvSpPr txBox="1"/>
            <p:nvPr/>
          </p:nvSpPr>
          <p:spPr>
            <a:xfrm>
              <a:off x="1752600" y="218993"/>
              <a:ext cx="2971965" cy="462008"/>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SELF-ASSESSMENT</a:t>
              </a:r>
            </a:p>
          </p:txBody>
        </p:sp>
      </p:grpSp>
      <p:grpSp>
        <p:nvGrpSpPr>
          <p:cNvPr id="43019" name="Group 85"/>
          <p:cNvGrpSpPr>
            <a:grpSpLocks/>
          </p:cNvGrpSpPr>
          <p:nvPr/>
        </p:nvGrpSpPr>
        <p:grpSpPr bwMode="auto">
          <a:xfrm>
            <a:off x="-14288" y="0"/>
            <a:ext cx="1687513" cy="6858000"/>
            <a:chOff x="-14747" y="-2"/>
            <a:chExt cx="1688687" cy="6858002"/>
          </a:xfrm>
        </p:grpSpPr>
        <p:sp>
          <p:nvSpPr>
            <p:cNvPr id="87" name="Rectangle 86"/>
            <p:cNvSpPr/>
            <p:nvPr/>
          </p:nvSpPr>
          <p:spPr>
            <a:xfrm>
              <a:off x="-14747" y="-2"/>
              <a:ext cx="1081840" cy="685800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8" name="Straight Connector 87"/>
            <p:cNvCxnSpPr/>
            <p:nvPr/>
          </p:nvCxnSpPr>
          <p:spPr>
            <a:xfrm>
              <a:off x="1113163" y="-2"/>
              <a:ext cx="0" cy="6858002"/>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rot="5400000" flipH="1">
              <a:off x="987928" y="525249"/>
              <a:ext cx="762000" cy="610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23" name="TextBox 89"/>
            <p:cNvSpPr txBox="1">
              <a:spLocks noChangeArrowheads="1"/>
            </p:cNvSpPr>
            <p:nvPr/>
          </p:nvSpPr>
          <p:spPr bwMode="auto">
            <a:xfrm rot="-5400000">
              <a:off x="-2922655" y="3075056"/>
              <a:ext cx="6858002"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Relationships &amp; Family</a:t>
              </a:r>
            </a:p>
          </p:txBody>
        </p:sp>
      </p:grpSp>
      <p:pic>
        <p:nvPicPr>
          <p:cNvPr id="2" name="Page 1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304800" y="6019800"/>
            <a:ext cx="609600" cy="609600"/>
          </a:xfrm>
          <a:prstGeom prst="rect">
            <a:avLst/>
          </a:prstGeom>
        </p:spPr>
      </p:pic>
    </p:spTree>
    <p:custDataLst>
      <p:tags r:id="rId1"/>
    </p:custDataLst>
  </p:cSld>
  <p:clrMapOvr>
    <a:masterClrMapping/>
  </p:clrMapOvr>
  <p:transition advClick="0" advTm="498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2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12838" y="3990975"/>
            <a:ext cx="8031162" cy="2867025"/>
          </a:xfrm>
          <a:prstGeom prst="rect">
            <a:avLst/>
          </a:prstGeom>
          <a:gradFill flip="none" rotWithShape="1">
            <a:gsLst>
              <a:gs pos="11000">
                <a:schemeClr val="bg1"/>
              </a:gs>
              <a:gs pos="63000">
                <a:schemeClr val="bg1">
                  <a:lumMod val="85000"/>
                </a:schemeClr>
              </a:gs>
              <a:gs pos="3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5058" name="Group 14"/>
          <p:cNvGrpSpPr>
            <a:grpSpLocks/>
          </p:cNvGrpSpPr>
          <p:nvPr/>
        </p:nvGrpSpPr>
        <p:grpSpPr bwMode="auto">
          <a:xfrm>
            <a:off x="-14288" y="0"/>
            <a:ext cx="1687513" cy="6858000"/>
            <a:chOff x="-14747" y="-2"/>
            <a:chExt cx="1688687" cy="6858002"/>
          </a:xfrm>
        </p:grpSpPr>
        <p:sp>
          <p:nvSpPr>
            <p:cNvPr id="16" name="Rectangle 15"/>
            <p:cNvSpPr/>
            <p:nvPr/>
          </p:nvSpPr>
          <p:spPr>
            <a:xfrm>
              <a:off x="-14747" y="-2"/>
              <a:ext cx="1081840" cy="685800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7" name="Straight Connector 16"/>
            <p:cNvCxnSpPr/>
            <p:nvPr/>
          </p:nvCxnSpPr>
          <p:spPr>
            <a:xfrm>
              <a:off x="1113163" y="-2"/>
              <a:ext cx="0" cy="6858002"/>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rot="5400000" flipH="1">
              <a:off x="987928" y="525249"/>
              <a:ext cx="762000" cy="610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073" name="TextBox 18"/>
            <p:cNvSpPr txBox="1">
              <a:spLocks noChangeArrowheads="1"/>
            </p:cNvSpPr>
            <p:nvPr/>
          </p:nvSpPr>
          <p:spPr bwMode="auto">
            <a:xfrm rot="-5400000">
              <a:off x="-2922655" y="3075056"/>
              <a:ext cx="6858002"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Relationships &amp; Family</a:t>
              </a:r>
            </a:p>
          </p:txBody>
        </p:sp>
      </p:grpSp>
      <p:sp>
        <p:nvSpPr>
          <p:cNvPr id="20" name="TextBox 19"/>
          <p:cNvSpPr txBox="1"/>
          <p:nvPr/>
        </p:nvSpPr>
        <p:spPr>
          <a:xfrm>
            <a:off x="1703388" y="617538"/>
            <a:ext cx="2971800" cy="461962"/>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ADDITIONAL ITEMS</a:t>
            </a:r>
          </a:p>
        </p:txBody>
      </p:sp>
      <p:grpSp>
        <p:nvGrpSpPr>
          <p:cNvPr id="45060" name="Group 21"/>
          <p:cNvGrpSpPr>
            <a:grpSpLocks/>
          </p:cNvGrpSpPr>
          <p:nvPr/>
        </p:nvGrpSpPr>
        <p:grpSpPr bwMode="auto">
          <a:xfrm>
            <a:off x="1368425" y="1377950"/>
            <a:ext cx="7599363" cy="4565650"/>
            <a:chOff x="1369140" y="1378039"/>
            <a:chExt cx="7598033" cy="4565561"/>
          </a:xfrm>
        </p:grpSpPr>
        <p:sp>
          <p:nvSpPr>
            <p:cNvPr id="23" name="Trapezoid 22"/>
            <p:cNvSpPr/>
            <p:nvPr/>
          </p:nvSpPr>
          <p:spPr>
            <a:xfrm rot="5400000">
              <a:off x="642722" y="2104457"/>
              <a:ext cx="3397184" cy="194434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rot="674775">
              <a:off x="2132594" y="3397300"/>
              <a:ext cx="2031644"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rapezoid 24"/>
            <p:cNvSpPr/>
            <p:nvPr/>
          </p:nvSpPr>
          <p:spPr>
            <a:xfrm rot="5400000">
              <a:off x="3019554" y="2467205"/>
              <a:ext cx="3821039" cy="208719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extBox 25"/>
            <p:cNvSpPr txBox="1"/>
            <p:nvPr/>
          </p:nvSpPr>
          <p:spPr>
            <a:xfrm>
              <a:off x="1371600" y="1923871"/>
              <a:ext cx="1981200" cy="1200306"/>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I </a:t>
              </a:r>
              <a:r>
                <a:rPr lang="en-US" dirty="0" smtClean="0">
                  <a:latin typeface="+mn-lt"/>
                  <a:cs typeface="+mn-cs"/>
                </a:rPr>
                <a:t>really </a:t>
              </a:r>
              <a:r>
                <a:rPr lang="en-US" dirty="0">
                  <a:latin typeface="+mn-lt"/>
                  <a:cs typeface="+mn-cs"/>
                </a:rPr>
                <a:t>love or </a:t>
              </a:r>
              <a:r>
                <a:rPr lang="en-US" dirty="0" smtClean="0">
                  <a:latin typeface="+mn-lt"/>
                  <a:cs typeface="+mn-cs"/>
                </a:rPr>
                <a:t>would love to have </a:t>
              </a:r>
              <a:r>
                <a:rPr lang="en-US" dirty="0">
                  <a:latin typeface="+mn-lt"/>
                  <a:cs typeface="+mn-cs"/>
                </a:rPr>
                <a:t>happen in this area is…</a:t>
              </a:r>
            </a:p>
          </p:txBody>
        </p:sp>
        <p:sp>
          <p:nvSpPr>
            <p:cNvPr id="27" name="TextBox 26"/>
            <p:cNvSpPr txBox="1"/>
            <p:nvPr/>
          </p:nvSpPr>
          <p:spPr>
            <a:xfrm>
              <a:off x="3939117" y="221638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I </a:t>
              </a:r>
              <a:r>
                <a:rPr lang="en-US" dirty="0" smtClean="0">
                  <a:latin typeface="+mn-lt"/>
                  <a:cs typeface="+mn-cs"/>
                </a:rPr>
                <a:t>really </a:t>
              </a:r>
              <a:r>
                <a:rPr lang="en-US" dirty="0">
                  <a:latin typeface="+mn-lt"/>
                  <a:cs typeface="+mn-cs"/>
                </a:rPr>
                <a:t>hate or </a:t>
              </a:r>
              <a:r>
                <a:rPr lang="en-US" dirty="0" smtClean="0">
                  <a:latin typeface="+mn-lt"/>
                  <a:cs typeface="+mn-cs"/>
                </a:rPr>
                <a:t>would hate </a:t>
              </a:r>
              <a:r>
                <a:rPr lang="en-US" dirty="0">
                  <a:latin typeface="+mn-lt"/>
                  <a:cs typeface="+mn-cs"/>
                </a:rPr>
                <a:t>to happen in this area is…</a:t>
              </a:r>
            </a:p>
          </p:txBody>
        </p:sp>
        <p:sp>
          <p:nvSpPr>
            <p:cNvPr id="28" name="Rectangle 27"/>
            <p:cNvSpPr/>
            <p:nvPr/>
          </p:nvSpPr>
          <p:spPr>
            <a:xfrm rot="674775">
              <a:off x="4713418" y="3835441"/>
              <a:ext cx="2033231"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Trapezoid 28"/>
            <p:cNvSpPr/>
            <p:nvPr/>
          </p:nvSpPr>
          <p:spPr>
            <a:xfrm rot="5400000">
              <a:off x="5620198" y="2801377"/>
              <a:ext cx="4075033" cy="2209413"/>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ight Arrow 29"/>
            <p:cNvSpPr/>
            <p:nvPr/>
          </p:nvSpPr>
          <p:spPr>
            <a:xfrm rot="615016">
              <a:off x="7491056" y="4165635"/>
              <a:ext cx="1476117" cy="601651"/>
            </a:xfrm>
            <a:prstGeom prst="rightArrow">
              <a:avLst/>
            </a:prstGeom>
            <a:gradFill>
              <a:gsLst>
                <a:gs pos="11000">
                  <a:schemeClr val="tx2">
                    <a:lumMod val="50000"/>
                  </a:schemeClr>
                </a:gs>
                <a:gs pos="32000">
                  <a:schemeClr val="accent4">
                    <a:lumMod val="50000"/>
                  </a:schemeClr>
                </a:gs>
                <a:gs pos="29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extBox 30"/>
            <p:cNvSpPr txBox="1"/>
            <p:nvPr/>
          </p:nvSpPr>
          <p:spPr>
            <a:xfrm>
              <a:off x="6722507" y="25334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The most critical stressors/energy drains I need to fix here are…</a:t>
              </a:r>
            </a:p>
          </p:txBody>
        </p:sp>
      </p:grpSp>
      <p:pic>
        <p:nvPicPr>
          <p:cNvPr id="2" name="Page 1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219200" y="5486400"/>
            <a:ext cx="609600" cy="609600"/>
          </a:xfrm>
          <a:prstGeom prst="rect">
            <a:avLst/>
          </a:prstGeom>
        </p:spPr>
      </p:pic>
    </p:spTree>
  </p:cSld>
  <p:clrMapOvr>
    <a:masterClrMapping/>
  </p:clrMapOvr>
  <p:transition advClick="0" advTm="59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19538"/>
            <a:ext cx="9144000" cy="2938462"/>
          </a:xfrm>
          <a:prstGeom prst="rect">
            <a:avLst/>
          </a:prstGeom>
          <a:gradFill>
            <a:gsLst>
              <a:gs pos="30000">
                <a:schemeClr val="bg1"/>
              </a:gs>
              <a:gs pos="66000">
                <a:schemeClr val="bg1">
                  <a:lumMod val="95000"/>
                </a:schemeClr>
              </a:gs>
              <a:gs pos="85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357188" y="381000"/>
            <a:ext cx="5827712" cy="461963"/>
          </a:xfrm>
          <a:prstGeom prst="rect">
            <a:avLst/>
          </a:prstGeom>
          <a:noFill/>
        </p:spPr>
        <p:txBody>
          <a:bodyPr>
            <a:spAutoFit/>
          </a:bodyPr>
          <a:lstStyle/>
          <a:p>
            <a:pPr fontAlgn="auto">
              <a:spcBef>
                <a:spcPts val="0"/>
              </a:spcBef>
              <a:spcAft>
                <a:spcPts val="0"/>
              </a:spcAft>
              <a:defRPr/>
            </a:pPr>
            <a:r>
              <a:rPr lang="en-US" sz="2400" b="1" dirty="0">
                <a:solidFill>
                  <a:schemeClr val="accent5">
                    <a:lumMod val="75000"/>
                  </a:schemeClr>
                </a:solidFill>
                <a:latin typeface="+mn-lt"/>
                <a:cs typeface="+mn-cs"/>
              </a:rPr>
              <a:t>RELATIONSHIPS &amp; FAMILY GOALS</a:t>
            </a:r>
          </a:p>
        </p:txBody>
      </p:sp>
      <p:grpSp>
        <p:nvGrpSpPr>
          <p:cNvPr id="47107" name="Group 255"/>
          <p:cNvGrpSpPr>
            <a:grpSpLocks/>
          </p:cNvGrpSpPr>
          <p:nvPr/>
        </p:nvGrpSpPr>
        <p:grpSpPr bwMode="auto">
          <a:xfrm>
            <a:off x="19050" y="1198563"/>
            <a:ext cx="8678863" cy="4745037"/>
            <a:chOff x="19665" y="1198423"/>
            <a:chExt cx="8677582" cy="4745177"/>
          </a:xfrm>
        </p:grpSpPr>
        <p:grpSp>
          <p:nvGrpSpPr>
            <p:cNvPr id="47108" name="Group 12"/>
            <p:cNvGrpSpPr>
              <a:grpSpLocks/>
            </p:cNvGrpSpPr>
            <p:nvPr/>
          </p:nvGrpSpPr>
          <p:grpSpPr bwMode="auto">
            <a:xfrm>
              <a:off x="1371600" y="1204452"/>
              <a:ext cx="7315200" cy="1143000"/>
              <a:chOff x="990600" y="1524000"/>
              <a:chExt cx="7315200" cy="1143000"/>
            </a:xfrm>
          </p:grpSpPr>
          <p:sp>
            <p:nvSpPr>
              <p:cNvPr id="3" name="Rectangle 2"/>
              <p:cNvSpPr/>
              <p:nvPr/>
            </p:nvSpPr>
            <p:spPr>
              <a:xfrm>
                <a:off x="991015" y="1524321"/>
                <a:ext cx="7314120" cy="11430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Isosceles Triangle 7"/>
              <p:cNvSpPr/>
              <p:nvPr/>
            </p:nvSpPr>
            <p:spPr>
              <a:xfrm rot="5400000">
                <a:off x="971947" y="1949801"/>
                <a:ext cx="22860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7109" name="Group 13"/>
            <p:cNvGrpSpPr>
              <a:grpSpLocks/>
            </p:cNvGrpSpPr>
            <p:nvPr/>
          </p:nvGrpSpPr>
          <p:grpSpPr bwMode="auto">
            <a:xfrm>
              <a:off x="1371600" y="2403168"/>
              <a:ext cx="7315200" cy="1143000"/>
              <a:chOff x="990600" y="2722306"/>
              <a:chExt cx="7315200" cy="1143000"/>
            </a:xfrm>
          </p:grpSpPr>
          <p:sp>
            <p:nvSpPr>
              <p:cNvPr id="5" name="Rectangle 4"/>
              <p:cNvSpPr/>
              <p:nvPr/>
            </p:nvSpPr>
            <p:spPr>
              <a:xfrm>
                <a:off x="991015" y="2722509"/>
                <a:ext cx="7314120" cy="11430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Isosceles Triangle 9"/>
              <p:cNvSpPr/>
              <p:nvPr/>
            </p:nvSpPr>
            <p:spPr>
              <a:xfrm rot="5400000">
                <a:off x="971947" y="3268642"/>
                <a:ext cx="22860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7110" name="Group 14"/>
            <p:cNvGrpSpPr>
              <a:grpSpLocks/>
            </p:cNvGrpSpPr>
            <p:nvPr/>
          </p:nvGrpSpPr>
          <p:grpSpPr bwMode="auto">
            <a:xfrm>
              <a:off x="1362382" y="3601884"/>
              <a:ext cx="7324418" cy="1143000"/>
              <a:chOff x="981382" y="3915697"/>
              <a:chExt cx="7324418" cy="1143000"/>
            </a:xfrm>
          </p:grpSpPr>
          <p:sp>
            <p:nvSpPr>
              <p:cNvPr id="6" name="Rectangle 5"/>
              <p:cNvSpPr/>
              <p:nvPr/>
            </p:nvSpPr>
            <p:spPr>
              <a:xfrm>
                <a:off x="991016" y="3915782"/>
                <a:ext cx="7314121" cy="11430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Isosceles Triangle 10"/>
              <p:cNvSpPr/>
              <p:nvPr/>
            </p:nvSpPr>
            <p:spPr>
              <a:xfrm rot="5400000">
                <a:off x="962425" y="4461915"/>
                <a:ext cx="22860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7111" name="Group 15"/>
            <p:cNvGrpSpPr>
              <a:grpSpLocks/>
            </p:cNvGrpSpPr>
            <p:nvPr/>
          </p:nvGrpSpPr>
          <p:grpSpPr bwMode="auto">
            <a:xfrm>
              <a:off x="1371600" y="4800600"/>
              <a:ext cx="7315200" cy="1143000"/>
              <a:chOff x="990600" y="5120148"/>
              <a:chExt cx="7315200" cy="1143000"/>
            </a:xfrm>
          </p:grpSpPr>
          <p:sp>
            <p:nvSpPr>
              <p:cNvPr id="7" name="Rectangle 6"/>
              <p:cNvSpPr/>
              <p:nvPr/>
            </p:nvSpPr>
            <p:spPr>
              <a:xfrm>
                <a:off x="991015" y="5120114"/>
                <a:ext cx="7314120" cy="11430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Isosceles Triangle 11"/>
              <p:cNvSpPr/>
              <p:nvPr/>
            </p:nvSpPr>
            <p:spPr>
              <a:xfrm rot="5400000">
                <a:off x="973535" y="5620209"/>
                <a:ext cx="22860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7" name="TextBox 16"/>
            <p:cNvSpPr txBox="1"/>
            <p:nvPr/>
          </p:nvSpPr>
          <p:spPr>
            <a:xfrm>
              <a:off x="346642" y="1515932"/>
              <a:ext cx="1142831" cy="584217"/>
            </a:xfrm>
            <a:prstGeom prst="rect">
              <a:avLst/>
            </a:prstGeom>
            <a:noFill/>
          </p:spPr>
          <p:txBody>
            <a:bodyPr>
              <a:spAutoFit/>
            </a:bodyPr>
            <a:lstStyle/>
            <a:p>
              <a:pPr algn="ctr" fontAlgn="auto">
                <a:spcBef>
                  <a:spcPts val="0"/>
                </a:spcBef>
                <a:spcAft>
                  <a:spcPts val="0"/>
                </a:spcAft>
                <a:defRPr/>
              </a:pPr>
              <a:r>
                <a:rPr lang="en-US" sz="1600" b="1" dirty="0">
                  <a:solidFill>
                    <a:schemeClr val="accent5">
                      <a:lumMod val="75000"/>
                    </a:schemeClr>
                  </a:solidFill>
                  <a:latin typeface="+mn-lt"/>
                  <a:cs typeface="+mn-cs"/>
                </a:rPr>
                <a:t>30 </a:t>
              </a:r>
            </a:p>
            <a:p>
              <a:pPr algn="ctr" fontAlgn="auto">
                <a:spcBef>
                  <a:spcPts val="0"/>
                </a:spcBef>
                <a:spcAft>
                  <a:spcPts val="0"/>
                </a:spcAft>
                <a:defRPr/>
              </a:pPr>
              <a:r>
                <a:rPr lang="en-US" sz="1600" b="1" dirty="0">
                  <a:solidFill>
                    <a:schemeClr val="accent5">
                      <a:lumMod val="75000"/>
                    </a:schemeClr>
                  </a:solidFill>
                  <a:latin typeface="+mn-lt"/>
                  <a:cs typeface="+mn-cs"/>
                </a:rPr>
                <a:t>DAYS</a:t>
              </a:r>
            </a:p>
          </p:txBody>
        </p:sp>
        <p:sp>
          <p:nvSpPr>
            <p:cNvPr id="18" name="TextBox 17"/>
            <p:cNvSpPr txBox="1"/>
            <p:nvPr/>
          </p:nvSpPr>
          <p:spPr>
            <a:xfrm>
              <a:off x="157758" y="2720880"/>
              <a:ext cx="1331715" cy="584217"/>
            </a:xfrm>
            <a:prstGeom prst="rect">
              <a:avLst/>
            </a:prstGeom>
            <a:noFill/>
          </p:spPr>
          <p:txBody>
            <a:bodyPr>
              <a:spAutoFit/>
            </a:bodyPr>
            <a:lstStyle/>
            <a:p>
              <a:pPr algn="ctr" fontAlgn="auto">
                <a:spcBef>
                  <a:spcPts val="0"/>
                </a:spcBef>
                <a:spcAft>
                  <a:spcPts val="0"/>
                </a:spcAft>
                <a:defRPr/>
              </a:pPr>
              <a:r>
                <a:rPr lang="en-US" sz="1600" b="1" dirty="0">
                  <a:solidFill>
                    <a:schemeClr val="accent5">
                      <a:lumMod val="75000"/>
                    </a:schemeClr>
                  </a:solidFill>
                  <a:latin typeface="+mn-lt"/>
                  <a:cs typeface="+mn-cs"/>
                </a:rPr>
                <a:t>3 </a:t>
              </a:r>
            </a:p>
            <a:p>
              <a:pPr algn="ctr" fontAlgn="auto">
                <a:spcBef>
                  <a:spcPts val="0"/>
                </a:spcBef>
                <a:spcAft>
                  <a:spcPts val="0"/>
                </a:spcAft>
                <a:defRPr/>
              </a:pPr>
              <a:r>
                <a:rPr lang="en-US" sz="1600" b="1" dirty="0">
                  <a:solidFill>
                    <a:schemeClr val="accent5">
                      <a:lumMod val="75000"/>
                    </a:schemeClr>
                  </a:solidFill>
                  <a:latin typeface="+mn-lt"/>
                  <a:cs typeface="+mn-cs"/>
                </a:rPr>
                <a:t>MONTHS</a:t>
              </a:r>
            </a:p>
          </p:txBody>
        </p:sp>
        <p:sp>
          <p:nvSpPr>
            <p:cNvPr id="19" name="TextBox 18"/>
            <p:cNvSpPr txBox="1"/>
            <p:nvPr/>
          </p:nvSpPr>
          <p:spPr>
            <a:xfrm>
              <a:off x="157758" y="3921065"/>
              <a:ext cx="1331715" cy="584217"/>
            </a:xfrm>
            <a:prstGeom prst="rect">
              <a:avLst/>
            </a:prstGeom>
            <a:noFill/>
          </p:spPr>
          <p:txBody>
            <a:bodyPr>
              <a:spAutoFit/>
            </a:bodyPr>
            <a:lstStyle/>
            <a:p>
              <a:pPr algn="ctr" fontAlgn="auto">
                <a:spcBef>
                  <a:spcPts val="0"/>
                </a:spcBef>
                <a:spcAft>
                  <a:spcPts val="0"/>
                </a:spcAft>
                <a:defRPr/>
              </a:pPr>
              <a:r>
                <a:rPr lang="en-US" sz="1600" b="1" dirty="0">
                  <a:solidFill>
                    <a:schemeClr val="accent5">
                      <a:lumMod val="75000"/>
                    </a:schemeClr>
                  </a:solidFill>
                  <a:latin typeface="+mn-lt"/>
                  <a:cs typeface="+mn-cs"/>
                </a:rPr>
                <a:t>6 </a:t>
              </a:r>
            </a:p>
            <a:p>
              <a:pPr algn="ctr" fontAlgn="auto">
                <a:spcBef>
                  <a:spcPts val="0"/>
                </a:spcBef>
                <a:spcAft>
                  <a:spcPts val="0"/>
                </a:spcAft>
                <a:defRPr/>
              </a:pPr>
              <a:r>
                <a:rPr lang="en-US" sz="1600" b="1" dirty="0">
                  <a:solidFill>
                    <a:schemeClr val="accent5">
                      <a:lumMod val="75000"/>
                    </a:schemeClr>
                  </a:solidFill>
                  <a:latin typeface="+mn-lt"/>
                  <a:cs typeface="+mn-cs"/>
                </a:rPr>
                <a:t>MONTHS</a:t>
              </a:r>
            </a:p>
          </p:txBody>
        </p:sp>
        <p:sp>
          <p:nvSpPr>
            <p:cNvPr id="20" name="TextBox 19"/>
            <p:cNvSpPr txBox="1"/>
            <p:nvPr/>
          </p:nvSpPr>
          <p:spPr>
            <a:xfrm>
              <a:off x="19665" y="5072037"/>
              <a:ext cx="1469808" cy="585804"/>
            </a:xfrm>
            <a:prstGeom prst="rect">
              <a:avLst/>
            </a:prstGeom>
            <a:noFill/>
          </p:spPr>
          <p:txBody>
            <a:bodyPr>
              <a:spAutoFit/>
            </a:bodyPr>
            <a:lstStyle/>
            <a:p>
              <a:pPr algn="ctr" fontAlgn="auto">
                <a:spcBef>
                  <a:spcPts val="0"/>
                </a:spcBef>
                <a:spcAft>
                  <a:spcPts val="0"/>
                </a:spcAft>
                <a:defRPr/>
              </a:pPr>
              <a:r>
                <a:rPr lang="en-US" sz="1600" b="1" dirty="0">
                  <a:solidFill>
                    <a:schemeClr val="accent5">
                      <a:lumMod val="75000"/>
                    </a:schemeClr>
                  </a:solidFill>
                  <a:latin typeface="+mn-lt"/>
                  <a:cs typeface="+mn-cs"/>
                </a:rPr>
                <a:t>12 </a:t>
              </a:r>
            </a:p>
            <a:p>
              <a:pPr algn="ctr" fontAlgn="auto">
                <a:spcBef>
                  <a:spcPts val="0"/>
                </a:spcBef>
                <a:spcAft>
                  <a:spcPts val="0"/>
                </a:spcAft>
                <a:defRPr/>
              </a:pPr>
              <a:r>
                <a:rPr lang="en-US" sz="1600" b="1" dirty="0">
                  <a:solidFill>
                    <a:schemeClr val="accent5">
                      <a:lumMod val="75000"/>
                    </a:schemeClr>
                  </a:solidFill>
                  <a:latin typeface="+mn-lt"/>
                  <a:cs typeface="+mn-cs"/>
                </a:rPr>
                <a:t>MONTHS</a:t>
              </a:r>
            </a:p>
          </p:txBody>
        </p:sp>
        <p:grpSp>
          <p:nvGrpSpPr>
            <p:cNvPr id="47116" name="Group 120"/>
            <p:cNvGrpSpPr>
              <a:grpSpLocks/>
            </p:cNvGrpSpPr>
            <p:nvPr/>
          </p:nvGrpSpPr>
          <p:grpSpPr bwMode="auto">
            <a:xfrm>
              <a:off x="1752600" y="4813928"/>
              <a:ext cx="6886268" cy="1129671"/>
              <a:chOff x="1728019" y="1229647"/>
              <a:chExt cx="6886268" cy="1129671"/>
            </a:xfrm>
          </p:grpSpPr>
          <p:grpSp>
            <p:nvGrpSpPr>
              <p:cNvPr id="47212" name="Group 33"/>
              <p:cNvGrpSpPr>
                <a:grpSpLocks/>
              </p:cNvGrpSpPr>
              <p:nvPr/>
            </p:nvGrpSpPr>
            <p:grpSpPr bwMode="auto">
              <a:xfrm>
                <a:off x="2514600" y="1229647"/>
                <a:ext cx="1298378" cy="1034231"/>
                <a:chOff x="2514600" y="1229647"/>
                <a:chExt cx="1298378" cy="1034231"/>
              </a:xfrm>
            </p:grpSpPr>
            <p:sp>
              <p:nvSpPr>
                <p:cNvPr id="22" name="TextBox 21"/>
                <p:cNvSpPr txBox="1"/>
                <p:nvPr/>
              </p:nvSpPr>
              <p:spPr>
                <a:xfrm rot="16200000">
                  <a:off x="2174313" y="1570335"/>
                  <a:ext cx="990629" cy="307929"/>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LISTEN</a:t>
                  </a:r>
                </a:p>
              </p:txBody>
            </p:sp>
            <p:grpSp>
              <p:nvGrpSpPr>
                <p:cNvPr id="47239" name="Group 26"/>
                <p:cNvGrpSpPr>
                  <a:grpSpLocks/>
                </p:cNvGrpSpPr>
                <p:nvPr/>
              </p:nvGrpSpPr>
              <p:grpSpPr bwMode="auto">
                <a:xfrm>
                  <a:off x="2822378" y="1288026"/>
                  <a:ext cx="990600" cy="975852"/>
                  <a:chOff x="-2426110" y="2801268"/>
                  <a:chExt cx="990600" cy="975852"/>
                </a:xfrm>
              </p:grpSpPr>
              <p:sp>
                <p:nvSpPr>
                  <p:cNvPr id="26" name="Rectangle 25"/>
                  <p:cNvSpPr/>
                  <p:nvPr/>
                </p:nvSpPr>
                <p:spPr>
                  <a:xfrm>
                    <a:off x="-2424897" y="2800968"/>
                    <a:ext cx="988867" cy="9763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347121" y="2894633"/>
                    <a:ext cx="838076" cy="609617"/>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213" name="Group 34"/>
              <p:cNvGrpSpPr>
                <a:grpSpLocks/>
              </p:cNvGrpSpPr>
              <p:nvPr/>
            </p:nvGrpSpPr>
            <p:grpSpPr bwMode="auto">
              <a:xfrm>
                <a:off x="4890674" y="1230645"/>
                <a:ext cx="1343852" cy="1033233"/>
                <a:chOff x="4572000" y="1230645"/>
                <a:chExt cx="1343852" cy="1033233"/>
              </a:xfrm>
            </p:grpSpPr>
            <p:sp>
              <p:nvSpPr>
                <p:cNvPr id="23" name="TextBox 22"/>
                <p:cNvSpPr txBox="1"/>
                <p:nvPr/>
              </p:nvSpPr>
              <p:spPr>
                <a:xfrm rot="16200000">
                  <a:off x="4230188" y="1571923"/>
                  <a:ext cx="990629" cy="307930"/>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SHARE</a:t>
                  </a:r>
                </a:p>
              </p:txBody>
            </p:sp>
            <p:grpSp>
              <p:nvGrpSpPr>
                <p:cNvPr id="47235" name="Group 27"/>
                <p:cNvGrpSpPr>
                  <a:grpSpLocks/>
                </p:cNvGrpSpPr>
                <p:nvPr/>
              </p:nvGrpSpPr>
              <p:grpSpPr bwMode="auto">
                <a:xfrm>
                  <a:off x="4925252" y="1288026"/>
                  <a:ext cx="990600" cy="975852"/>
                  <a:chOff x="-2426110" y="2801268"/>
                  <a:chExt cx="990600" cy="975852"/>
                </a:xfrm>
              </p:grpSpPr>
              <p:sp>
                <p:nvSpPr>
                  <p:cNvPr id="29" name="Rectangle 28"/>
                  <p:cNvSpPr/>
                  <p:nvPr/>
                </p:nvSpPr>
                <p:spPr>
                  <a:xfrm>
                    <a:off x="-2425864" y="2800968"/>
                    <a:ext cx="990454" cy="9763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346501" y="2894633"/>
                    <a:ext cx="838076" cy="609617"/>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214" name="Group 35"/>
              <p:cNvGrpSpPr>
                <a:grpSpLocks/>
              </p:cNvGrpSpPr>
              <p:nvPr/>
            </p:nvGrpSpPr>
            <p:grpSpPr bwMode="auto">
              <a:xfrm>
                <a:off x="7312222" y="1237883"/>
                <a:ext cx="1302065" cy="1121435"/>
                <a:chOff x="7312222" y="1237883"/>
                <a:chExt cx="1302065" cy="1121435"/>
              </a:xfrm>
            </p:grpSpPr>
            <p:sp>
              <p:nvSpPr>
                <p:cNvPr id="24" name="TextBox 23"/>
                <p:cNvSpPr txBox="1"/>
                <p:nvPr/>
              </p:nvSpPr>
              <p:spPr>
                <a:xfrm rot="16200000">
                  <a:off x="6905146" y="1644156"/>
                  <a:ext cx="1122395" cy="307930"/>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CELEBRATE</a:t>
                  </a:r>
                </a:p>
              </p:txBody>
            </p:sp>
            <p:grpSp>
              <p:nvGrpSpPr>
                <p:cNvPr id="47231" name="Group 30"/>
                <p:cNvGrpSpPr>
                  <a:grpSpLocks/>
                </p:cNvGrpSpPr>
                <p:nvPr/>
              </p:nvGrpSpPr>
              <p:grpSpPr bwMode="auto">
                <a:xfrm>
                  <a:off x="7623687" y="1288026"/>
                  <a:ext cx="990600" cy="975852"/>
                  <a:chOff x="-2426110" y="2801268"/>
                  <a:chExt cx="990600" cy="975852"/>
                </a:xfrm>
              </p:grpSpPr>
              <p:sp>
                <p:nvSpPr>
                  <p:cNvPr id="32" name="Rectangle 31"/>
                  <p:cNvSpPr/>
                  <p:nvPr/>
                </p:nvSpPr>
                <p:spPr>
                  <a:xfrm>
                    <a:off x="-2426315" y="2800967"/>
                    <a:ext cx="990454" cy="9763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346952" y="2894632"/>
                    <a:ext cx="838076" cy="609618"/>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215" name="Group 105"/>
              <p:cNvGrpSpPr>
                <a:grpSpLocks/>
              </p:cNvGrpSpPr>
              <p:nvPr/>
            </p:nvGrpSpPr>
            <p:grpSpPr bwMode="auto">
              <a:xfrm>
                <a:off x="1728019" y="1455544"/>
                <a:ext cx="762000" cy="599583"/>
                <a:chOff x="-2895600" y="1991217"/>
                <a:chExt cx="762000" cy="599583"/>
              </a:xfrm>
            </p:grpSpPr>
            <p:cxnSp>
              <p:nvCxnSpPr>
                <p:cNvPr id="107" name="Straight Connector 106"/>
                <p:cNvCxnSpPr/>
                <p:nvPr/>
              </p:nvCxnSpPr>
              <p:spPr>
                <a:xfrm>
                  <a:off x="-2895241" y="199009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5241" y="2190122"/>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5241" y="239015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895241" y="2590184"/>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216" name="Group 110"/>
              <p:cNvGrpSpPr>
                <a:grpSpLocks/>
              </p:cNvGrpSpPr>
              <p:nvPr/>
            </p:nvGrpSpPr>
            <p:grpSpPr bwMode="auto">
              <a:xfrm>
                <a:off x="4113926" y="1455544"/>
                <a:ext cx="762000" cy="599583"/>
                <a:chOff x="-2895600" y="1991217"/>
                <a:chExt cx="762000" cy="599583"/>
              </a:xfrm>
            </p:grpSpPr>
            <p:cxnSp>
              <p:nvCxnSpPr>
                <p:cNvPr id="112" name="Straight Connector 111"/>
                <p:cNvCxnSpPr/>
                <p:nvPr/>
              </p:nvCxnSpPr>
              <p:spPr>
                <a:xfrm>
                  <a:off x="-2895487" y="199009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895487" y="2190122"/>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95487" y="239015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895487" y="2590184"/>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217" name="Group 115"/>
              <p:cNvGrpSpPr>
                <a:grpSpLocks/>
              </p:cNvGrpSpPr>
              <p:nvPr/>
            </p:nvGrpSpPr>
            <p:grpSpPr bwMode="auto">
              <a:xfrm>
                <a:off x="6535474" y="1455544"/>
                <a:ext cx="762000" cy="599583"/>
                <a:chOff x="-2895600" y="1991217"/>
                <a:chExt cx="762000" cy="599583"/>
              </a:xfrm>
            </p:grpSpPr>
            <p:cxnSp>
              <p:nvCxnSpPr>
                <p:cNvPr id="117" name="Straight Connector 116"/>
                <p:cNvCxnSpPr/>
                <p:nvPr/>
              </p:nvCxnSpPr>
              <p:spPr>
                <a:xfrm>
                  <a:off x="-2896456" y="199009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6456" y="2190122"/>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896456" y="239015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96456" y="2590184"/>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117" name="Group 121"/>
            <p:cNvGrpSpPr>
              <a:grpSpLocks/>
            </p:cNvGrpSpPr>
            <p:nvPr/>
          </p:nvGrpSpPr>
          <p:grpSpPr bwMode="auto">
            <a:xfrm>
              <a:off x="1752600" y="2381061"/>
              <a:ext cx="6886268" cy="1165107"/>
              <a:chOff x="1728019" y="1229647"/>
              <a:chExt cx="6886268" cy="1165107"/>
            </a:xfrm>
          </p:grpSpPr>
          <p:grpSp>
            <p:nvGrpSpPr>
              <p:cNvPr id="47182" name="Group 122"/>
              <p:cNvGrpSpPr>
                <a:grpSpLocks/>
              </p:cNvGrpSpPr>
              <p:nvPr/>
            </p:nvGrpSpPr>
            <p:grpSpPr bwMode="auto">
              <a:xfrm>
                <a:off x="2514600" y="1229647"/>
                <a:ext cx="1298378" cy="1034231"/>
                <a:chOff x="2514600" y="1229647"/>
                <a:chExt cx="1298378" cy="1034231"/>
              </a:xfrm>
            </p:grpSpPr>
            <p:sp>
              <p:nvSpPr>
                <p:cNvPr id="149" name="TextBox 148"/>
                <p:cNvSpPr txBox="1"/>
                <p:nvPr/>
              </p:nvSpPr>
              <p:spPr>
                <a:xfrm rot="16200000">
                  <a:off x="2174313" y="1571080"/>
                  <a:ext cx="990629" cy="307929"/>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LISTEN</a:t>
                  </a:r>
                </a:p>
              </p:txBody>
            </p:sp>
            <p:grpSp>
              <p:nvGrpSpPr>
                <p:cNvPr id="47209" name="Group 149"/>
                <p:cNvGrpSpPr>
                  <a:grpSpLocks/>
                </p:cNvGrpSpPr>
                <p:nvPr/>
              </p:nvGrpSpPr>
              <p:grpSpPr bwMode="auto">
                <a:xfrm>
                  <a:off x="2822378" y="1288026"/>
                  <a:ext cx="990600" cy="975852"/>
                  <a:chOff x="-2426110" y="2801268"/>
                  <a:chExt cx="990600" cy="975852"/>
                </a:xfrm>
              </p:grpSpPr>
              <p:sp>
                <p:nvSpPr>
                  <p:cNvPr id="151" name="Rectangle 150"/>
                  <p:cNvSpPr/>
                  <p:nvPr/>
                </p:nvSpPr>
                <p:spPr>
                  <a:xfrm>
                    <a:off x="-2424897" y="2801713"/>
                    <a:ext cx="988867" cy="9763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2" name="Rectangle 151"/>
                  <p:cNvSpPr/>
                  <p:nvPr/>
                </p:nvSpPr>
                <p:spPr>
                  <a:xfrm>
                    <a:off x="-2347121" y="2895378"/>
                    <a:ext cx="838076" cy="609617"/>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83" name="Group 123"/>
              <p:cNvGrpSpPr>
                <a:grpSpLocks/>
              </p:cNvGrpSpPr>
              <p:nvPr/>
            </p:nvGrpSpPr>
            <p:grpSpPr bwMode="auto">
              <a:xfrm>
                <a:off x="4890674" y="1230645"/>
                <a:ext cx="1343852" cy="1033233"/>
                <a:chOff x="4572000" y="1230645"/>
                <a:chExt cx="1343852" cy="1033233"/>
              </a:xfrm>
            </p:grpSpPr>
            <p:sp>
              <p:nvSpPr>
                <p:cNvPr id="145" name="TextBox 144"/>
                <p:cNvSpPr txBox="1"/>
                <p:nvPr/>
              </p:nvSpPr>
              <p:spPr>
                <a:xfrm rot="16200000">
                  <a:off x="4230188" y="1572668"/>
                  <a:ext cx="990629" cy="307930"/>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SHARE</a:t>
                  </a:r>
                </a:p>
              </p:txBody>
            </p:sp>
            <p:grpSp>
              <p:nvGrpSpPr>
                <p:cNvPr id="47205" name="Group 145"/>
                <p:cNvGrpSpPr>
                  <a:grpSpLocks/>
                </p:cNvGrpSpPr>
                <p:nvPr/>
              </p:nvGrpSpPr>
              <p:grpSpPr bwMode="auto">
                <a:xfrm>
                  <a:off x="4925252" y="1288026"/>
                  <a:ext cx="990600" cy="975852"/>
                  <a:chOff x="-2426110" y="2801268"/>
                  <a:chExt cx="990600" cy="975852"/>
                </a:xfrm>
              </p:grpSpPr>
              <p:sp>
                <p:nvSpPr>
                  <p:cNvPr id="147" name="Rectangle 146"/>
                  <p:cNvSpPr/>
                  <p:nvPr/>
                </p:nvSpPr>
                <p:spPr>
                  <a:xfrm>
                    <a:off x="-2425864" y="2801713"/>
                    <a:ext cx="990454" cy="9763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Rectangle 147"/>
                  <p:cNvSpPr/>
                  <p:nvPr/>
                </p:nvSpPr>
                <p:spPr>
                  <a:xfrm>
                    <a:off x="-2346501" y="2895378"/>
                    <a:ext cx="838076" cy="609617"/>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84" name="Group 124"/>
              <p:cNvGrpSpPr>
                <a:grpSpLocks/>
              </p:cNvGrpSpPr>
              <p:nvPr/>
            </p:nvGrpSpPr>
            <p:grpSpPr bwMode="auto">
              <a:xfrm>
                <a:off x="7312222" y="1237884"/>
                <a:ext cx="1302065" cy="1156870"/>
                <a:chOff x="7312222" y="1237884"/>
                <a:chExt cx="1302065" cy="1156870"/>
              </a:xfrm>
            </p:grpSpPr>
            <p:sp>
              <p:nvSpPr>
                <p:cNvPr id="141" name="TextBox 140"/>
                <p:cNvSpPr txBox="1"/>
                <p:nvPr/>
              </p:nvSpPr>
              <p:spPr>
                <a:xfrm rot="16200000">
                  <a:off x="6887682" y="1662365"/>
                  <a:ext cx="1157321" cy="307930"/>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CELEBRATE</a:t>
                  </a:r>
                </a:p>
              </p:txBody>
            </p:sp>
            <p:grpSp>
              <p:nvGrpSpPr>
                <p:cNvPr id="47201" name="Group 141"/>
                <p:cNvGrpSpPr>
                  <a:grpSpLocks/>
                </p:cNvGrpSpPr>
                <p:nvPr/>
              </p:nvGrpSpPr>
              <p:grpSpPr bwMode="auto">
                <a:xfrm>
                  <a:off x="7623687" y="1288026"/>
                  <a:ext cx="990600" cy="975852"/>
                  <a:chOff x="-2426110" y="2801268"/>
                  <a:chExt cx="990600" cy="975852"/>
                </a:xfrm>
              </p:grpSpPr>
              <p:sp>
                <p:nvSpPr>
                  <p:cNvPr id="143" name="Rectangle 142"/>
                  <p:cNvSpPr/>
                  <p:nvPr/>
                </p:nvSpPr>
                <p:spPr>
                  <a:xfrm>
                    <a:off x="-2426315" y="2801712"/>
                    <a:ext cx="990454" cy="9763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Rectangle 143"/>
                  <p:cNvSpPr/>
                  <p:nvPr/>
                </p:nvSpPr>
                <p:spPr>
                  <a:xfrm>
                    <a:off x="-2346952" y="2895377"/>
                    <a:ext cx="838076" cy="609618"/>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85" name="Group 125"/>
              <p:cNvGrpSpPr>
                <a:grpSpLocks/>
              </p:cNvGrpSpPr>
              <p:nvPr/>
            </p:nvGrpSpPr>
            <p:grpSpPr bwMode="auto">
              <a:xfrm>
                <a:off x="1728019" y="1455544"/>
                <a:ext cx="762000" cy="599583"/>
                <a:chOff x="-2895600" y="1991217"/>
                <a:chExt cx="762000" cy="599583"/>
              </a:xfrm>
            </p:grpSpPr>
            <p:cxnSp>
              <p:nvCxnSpPr>
                <p:cNvPr id="137" name="Straight Connector 136"/>
                <p:cNvCxnSpPr/>
                <p:nvPr/>
              </p:nvCxnSpPr>
              <p:spPr>
                <a:xfrm>
                  <a:off x="-2895241" y="1990836"/>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895241" y="219086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895241" y="239089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895241" y="2590928"/>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186" name="Group 126"/>
              <p:cNvGrpSpPr>
                <a:grpSpLocks/>
              </p:cNvGrpSpPr>
              <p:nvPr/>
            </p:nvGrpSpPr>
            <p:grpSpPr bwMode="auto">
              <a:xfrm>
                <a:off x="4113926" y="1455544"/>
                <a:ext cx="762000" cy="599583"/>
                <a:chOff x="-2895600" y="1991217"/>
                <a:chExt cx="762000" cy="599583"/>
              </a:xfrm>
            </p:grpSpPr>
            <p:cxnSp>
              <p:nvCxnSpPr>
                <p:cNvPr id="133" name="Straight Connector 132"/>
                <p:cNvCxnSpPr/>
                <p:nvPr/>
              </p:nvCxnSpPr>
              <p:spPr>
                <a:xfrm>
                  <a:off x="-2895487" y="1990836"/>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95487" y="219086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895487" y="239089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895487" y="2590928"/>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187" name="Group 127"/>
              <p:cNvGrpSpPr>
                <a:grpSpLocks/>
              </p:cNvGrpSpPr>
              <p:nvPr/>
            </p:nvGrpSpPr>
            <p:grpSpPr bwMode="auto">
              <a:xfrm>
                <a:off x="6535474" y="1455544"/>
                <a:ext cx="762000" cy="599583"/>
                <a:chOff x="-2895600" y="1991217"/>
                <a:chExt cx="762000" cy="599583"/>
              </a:xfrm>
            </p:grpSpPr>
            <p:cxnSp>
              <p:nvCxnSpPr>
                <p:cNvPr id="129" name="Straight Connector 128"/>
                <p:cNvCxnSpPr/>
                <p:nvPr/>
              </p:nvCxnSpPr>
              <p:spPr>
                <a:xfrm>
                  <a:off x="-2896456" y="1990836"/>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896456" y="219086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896456" y="239089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896456" y="2590928"/>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118" name="Group 183"/>
            <p:cNvGrpSpPr>
              <a:grpSpLocks/>
            </p:cNvGrpSpPr>
            <p:nvPr/>
          </p:nvGrpSpPr>
          <p:grpSpPr bwMode="auto">
            <a:xfrm>
              <a:off x="1752600" y="3625352"/>
              <a:ext cx="6886268" cy="1119531"/>
              <a:chOff x="1728019" y="1229647"/>
              <a:chExt cx="6886268" cy="1119531"/>
            </a:xfrm>
          </p:grpSpPr>
          <p:grpSp>
            <p:nvGrpSpPr>
              <p:cNvPr id="47152" name="Group 184"/>
              <p:cNvGrpSpPr>
                <a:grpSpLocks/>
              </p:cNvGrpSpPr>
              <p:nvPr/>
            </p:nvGrpSpPr>
            <p:grpSpPr bwMode="auto">
              <a:xfrm>
                <a:off x="2514600" y="1229647"/>
                <a:ext cx="1298378" cy="1034231"/>
                <a:chOff x="2514600" y="1229647"/>
                <a:chExt cx="1298378" cy="1034231"/>
              </a:xfrm>
            </p:grpSpPr>
            <p:sp>
              <p:nvSpPr>
                <p:cNvPr id="211" name="TextBox 210"/>
                <p:cNvSpPr txBox="1"/>
                <p:nvPr/>
              </p:nvSpPr>
              <p:spPr>
                <a:xfrm rot="16200000">
                  <a:off x="2174313" y="1571426"/>
                  <a:ext cx="990629" cy="307929"/>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LISTEN</a:t>
                  </a:r>
                </a:p>
              </p:txBody>
            </p:sp>
            <p:grpSp>
              <p:nvGrpSpPr>
                <p:cNvPr id="47179" name="Group 211"/>
                <p:cNvGrpSpPr>
                  <a:grpSpLocks/>
                </p:cNvGrpSpPr>
                <p:nvPr/>
              </p:nvGrpSpPr>
              <p:grpSpPr bwMode="auto">
                <a:xfrm>
                  <a:off x="2822378" y="1288026"/>
                  <a:ext cx="990600" cy="975852"/>
                  <a:chOff x="-2426110" y="2801268"/>
                  <a:chExt cx="990600" cy="975852"/>
                </a:xfrm>
              </p:grpSpPr>
              <p:sp>
                <p:nvSpPr>
                  <p:cNvPr id="213" name="Rectangle 212"/>
                  <p:cNvSpPr/>
                  <p:nvPr/>
                </p:nvSpPr>
                <p:spPr>
                  <a:xfrm>
                    <a:off x="-2424897" y="2802059"/>
                    <a:ext cx="988867" cy="97475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 name="Rectangle 213"/>
                  <p:cNvSpPr/>
                  <p:nvPr/>
                </p:nvSpPr>
                <p:spPr>
                  <a:xfrm>
                    <a:off x="-2347121" y="2895724"/>
                    <a:ext cx="838076" cy="608030"/>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53" name="Group 185"/>
              <p:cNvGrpSpPr>
                <a:grpSpLocks/>
              </p:cNvGrpSpPr>
              <p:nvPr/>
            </p:nvGrpSpPr>
            <p:grpSpPr bwMode="auto">
              <a:xfrm>
                <a:off x="4890674" y="1230645"/>
                <a:ext cx="1343852" cy="1033233"/>
                <a:chOff x="4572000" y="1230645"/>
                <a:chExt cx="1343852" cy="1033233"/>
              </a:xfrm>
            </p:grpSpPr>
            <p:sp>
              <p:nvSpPr>
                <p:cNvPr id="207" name="TextBox 206"/>
                <p:cNvSpPr txBox="1"/>
                <p:nvPr/>
              </p:nvSpPr>
              <p:spPr>
                <a:xfrm rot="16200000">
                  <a:off x="4230982" y="1572220"/>
                  <a:ext cx="989041" cy="307930"/>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SHARE</a:t>
                  </a:r>
                </a:p>
              </p:txBody>
            </p:sp>
            <p:grpSp>
              <p:nvGrpSpPr>
                <p:cNvPr id="47175" name="Group 207"/>
                <p:cNvGrpSpPr>
                  <a:grpSpLocks/>
                </p:cNvGrpSpPr>
                <p:nvPr/>
              </p:nvGrpSpPr>
              <p:grpSpPr bwMode="auto">
                <a:xfrm>
                  <a:off x="4925252" y="1288026"/>
                  <a:ext cx="990600" cy="975852"/>
                  <a:chOff x="-2426110" y="2801268"/>
                  <a:chExt cx="990600" cy="975852"/>
                </a:xfrm>
              </p:grpSpPr>
              <p:sp>
                <p:nvSpPr>
                  <p:cNvPr id="209" name="Rectangle 208"/>
                  <p:cNvSpPr/>
                  <p:nvPr/>
                </p:nvSpPr>
                <p:spPr>
                  <a:xfrm>
                    <a:off x="-2425864" y="2802059"/>
                    <a:ext cx="990454" cy="97475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Rectangle 209"/>
                  <p:cNvSpPr/>
                  <p:nvPr/>
                </p:nvSpPr>
                <p:spPr>
                  <a:xfrm>
                    <a:off x="-2346501" y="2895724"/>
                    <a:ext cx="838076" cy="608030"/>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54" name="Group 186"/>
              <p:cNvGrpSpPr>
                <a:grpSpLocks/>
              </p:cNvGrpSpPr>
              <p:nvPr/>
            </p:nvGrpSpPr>
            <p:grpSpPr bwMode="auto">
              <a:xfrm>
                <a:off x="7312222" y="1237883"/>
                <a:ext cx="1302065" cy="1111295"/>
                <a:chOff x="7312222" y="1237883"/>
                <a:chExt cx="1302065" cy="1111295"/>
              </a:xfrm>
            </p:grpSpPr>
            <p:sp>
              <p:nvSpPr>
                <p:cNvPr id="203" name="TextBox 202"/>
                <p:cNvSpPr txBox="1"/>
                <p:nvPr/>
              </p:nvSpPr>
              <p:spPr>
                <a:xfrm rot="16200000">
                  <a:off x="6910702" y="1639691"/>
                  <a:ext cx="1111283" cy="307930"/>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CELEBRATE</a:t>
                  </a:r>
                </a:p>
              </p:txBody>
            </p:sp>
            <p:grpSp>
              <p:nvGrpSpPr>
                <p:cNvPr id="47171" name="Group 203"/>
                <p:cNvGrpSpPr>
                  <a:grpSpLocks/>
                </p:cNvGrpSpPr>
                <p:nvPr/>
              </p:nvGrpSpPr>
              <p:grpSpPr bwMode="auto">
                <a:xfrm>
                  <a:off x="7623687" y="1288026"/>
                  <a:ext cx="990600" cy="975852"/>
                  <a:chOff x="-2426110" y="2801268"/>
                  <a:chExt cx="990600" cy="975852"/>
                </a:xfrm>
              </p:grpSpPr>
              <p:sp>
                <p:nvSpPr>
                  <p:cNvPr id="205" name="Rectangle 204"/>
                  <p:cNvSpPr/>
                  <p:nvPr/>
                </p:nvSpPr>
                <p:spPr>
                  <a:xfrm>
                    <a:off x="-2426315" y="2802058"/>
                    <a:ext cx="990454" cy="97475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6" name="Rectangle 205"/>
                  <p:cNvSpPr/>
                  <p:nvPr/>
                </p:nvSpPr>
                <p:spPr>
                  <a:xfrm>
                    <a:off x="-2346952" y="2895723"/>
                    <a:ext cx="838076" cy="608031"/>
                  </a:xfrm>
                  <a:prstGeom prst="rec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55" name="Group 187"/>
              <p:cNvGrpSpPr>
                <a:grpSpLocks/>
              </p:cNvGrpSpPr>
              <p:nvPr/>
            </p:nvGrpSpPr>
            <p:grpSpPr bwMode="auto">
              <a:xfrm>
                <a:off x="1728019" y="1455544"/>
                <a:ext cx="762000" cy="599583"/>
                <a:chOff x="-2895600" y="1991217"/>
                <a:chExt cx="762000" cy="599583"/>
              </a:xfrm>
            </p:grpSpPr>
            <p:cxnSp>
              <p:nvCxnSpPr>
                <p:cNvPr id="199" name="Straight Connector 198"/>
                <p:cNvCxnSpPr/>
                <p:nvPr/>
              </p:nvCxnSpPr>
              <p:spPr>
                <a:xfrm>
                  <a:off x="-2895241" y="19911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895241" y="21912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895241" y="23912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895241" y="259127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156" name="Group 188"/>
              <p:cNvGrpSpPr>
                <a:grpSpLocks/>
              </p:cNvGrpSpPr>
              <p:nvPr/>
            </p:nvGrpSpPr>
            <p:grpSpPr bwMode="auto">
              <a:xfrm>
                <a:off x="4113926" y="1455544"/>
                <a:ext cx="762000" cy="599583"/>
                <a:chOff x="-2895600" y="1991217"/>
                <a:chExt cx="762000" cy="599583"/>
              </a:xfrm>
            </p:grpSpPr>
            <p:cxnSp>
              <p:nvCxnSpPr>
                <p:cNvPr id="195" name="Straight Connector 194"/>
                <p:cNvCxnSpPr/>
                <p:nvPr/>
              </p:nvCxnSpPr>
              <p:spPr>
                <a:xfrm>
                  <a:off x="-2895487" y="19911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895487" y="21912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895487" y="23912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895487" y="259127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157" name="Group 189"/>
              <p:cNvGrpSpPr>
                <a:grpSpLocks/>
              </p:cNvGrpSpPr>
              <p:nvPr/>
            </p:nvGrpSpPr>
            <p:grpSpPr bwMode="auto">
              <a:xfrm>
                <a:off x="6535474" y="1455544"/>
                <a:ext cx="762000" cy="599583"/>
                <a:chOff x="-2895600" y="1991217"/>
                <a:chExt cx="762000" cy="599583"/>
              </a:xfrm>
            </p:grpSpPr>
            <p:cxnSp>
              <p:nvCxnSpPr>
                <p:cNvPr id="191" name="Straight Connector 190"/>
                <p:cNvCxnSpPr/>
                <p:nvPr/>
              </p:nvCxnSpPr>
              <p:spPr>
                <a:xfrm>
                  <a:off x="-2896456" y="19911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896456" y="21912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896456" y="23912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896456" y="259127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7119" name="Group 214"/>
            <p:cNvGrpSpPr>
              <a:grpSpLocks/>
            </p:cNvGrpSpPr>
            <p:nvPr/>
          </p:nvGrpSpPr>
          <p:grpSpPr bwMode="auto">
            <a:xfrm>
              <a:off x="1752600" y="1198424"/>
              <a:ext cx="6886268" cy="1149027"/>
              <a:chOff x="1728019" y="1229647"/>
              <a:chExt cx="6886268" cy="1149027"/>
            </a:xfrm>
          </p:grpSpPr>
          <p:grpSp>
            <p:nvGrpSpPr>
              <p:cNvPr id="47122" name="Group 215"/>
              <p:cNvGrpSpPr>
                <a:grpSpLocks/>
              </p:cNvGrpSpPr>
              <p:nvPr/>
            </p:nvGrpSpPr>
            <p:grpSpPr bwMode="auto">
              <a:xfrm>
                <a:off x="2514600" y="1229647"/>
                <a:ext cx="1298378" cy="1034231"/>
                <a:chOff x="2514600" y="1229647"/>
                <a:chExt cx="1298378" cy="1034231"/>
              </a:xfrm>
            </p:grpSpPr>
            <p:sp>
              <p:nvSpPr>
                <p:cNvPr id="242" name="TextBox 241"/>
                <p:cNvSpPr txBox="1"/>
                <p:nvPr/>
              </p:nvSpPr>
              <p:spPr>
                <a:xfrm rot="16200000">
                  <a:off x="2174312" y="1570996"/>
                  <a:ext cx="990630" cy="307929"/>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LISTEN</a:t>
                  </a:r>
                </a:p>
              </p:txBody>
            </p:sp>
            <p:grpSp>
              <p:nvGrpSpPr>
                <p:cNvPr id="47149" name="Group 242"/>
                <p:cNvGrpSpPr>
                  <a:grpSpLocks/>
                </p:cNvGrpSpPr>
                <p:nvPr/>
              </p:nvGrpSpPr>
              <p:grpSpPr bwMode="auto">
                <a:xfrm>
                  <a:off x="2822378" y="1288026"/>
                  <a:ext cx="990600" cy="975852"/>
                  <a:chOff x="-2426110" y="2801268"/>
                  <a:chExt cx="990600" cy="975852"/>
                </a:xfrm>
              </p:grpSpPr>
              <p:sp>
                <p:nvSpPr>
                  <p:cNvPr id="244" name="Rectangle 243"/>
                  <p:cNvSpPr/>
                  <p:nvPr/>
                </p:nvSpPr>
                <p:spPr>
                  <a:xfrm>
                    <a:off x="-2424897" y="2801627"/>
                    <a:ext cx="988867" cy="9763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 name="Rectangle 244"/>
                  <p:cNvSpPr/>
                  <p:nvPr/>
                </p:nvSpPr>
                <p:spPr>
                  <a:xfrm>
                    <a:off x="-2347121" y="2895293"/>
                    <a:ext cx="838076" cy="609618"/>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23" name="Group 216"/>
              <p:cNvGrpSpPr>
                <a:grpSpLocks/>
              </p:cNvGrpSpPr>
              <p:nvPr/>
            </p:nvGrpSpPr>
            <p:grpSpPr bwMode="auto">
              <a:xfrm>
                <a:off x="4890674" y="1230645"/>
                <a:ext cx="1343852" cy="1033233"/>
                <a:chOff x="4572000" y="1230645"/>
                <a:chExt cx="1343852" cy="1033233"/>
              </a:xfrm>
            </p:grpSpPr>
            <p:sp>
              <p:nvSpPr>
                <p:cNvPr id="238" name="TextBox 237"/>
                <p:cNvSpPr txBox="1"/>
                <p:nvPr/>
              </p:nvSpPr>
              <p:spPr>
                <a:xfrm rot="16200000">
                  <a:off x="4230188" y="1572583"/>
                  <a:ext cx="990630" cy="307930"/>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SHARE</a:t>
                  </a:r>
                </a:p>
              </p:txBody>
            </p:sp>
            <p:grpSp>
              <p:nvGrpSpPr>
                <p:cNvPr id="47145" name="Group 238"/>
                <p:cNvGrpSpPr>
                  <a:grpSpLocks/>
                </p:cNvGrpSpPr>
                <p:nvPr/>
              </p:nvGrpSpPr>
              <p:grpSpPr bwMode="auto">
                <a:xfrm>
                  <a:off x="4925252" y="1288026"/>
                  <a:ext cx="990600" cy="975852"/>
                  <a:chOff x="-2426110" y="2801268"/>
                  <a:chExt cx="990600" cy="975852"/>
                </a:xfrm>
              </p:grpSpPr>
              <p:sp>
                <p:nvSpPr>
                  <p:cNvPr id="240" name="Rectangle 239"/>
                  <p:cNvSpPr/>
                  <p:nvPr/>
                </p:nvSpPr>
                <p:spPr>
                  <a:xfrm>
                    <a:off x="-2425864" y="2801627"/>
                    <a:ext cx="990454" cy="9763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1" name="Rectangle 240"/>
                  <p:cNvSpPr/>
                  <p:nvPr/>
                </p:nvSpPr>
                <p:spPr>
                  <a:xfrm>
                    <a:off x="-2346501" y="2895293"/>
                    <a:ext cx="838076" cy="609618"/>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24" name="Group 217"/>
              <p:cNvGrpSpPr>
                <a:grpSpLocks/>
              </p:cNvGrpSpPr>
              <p:nvPr/>
            </p:nvGrpSpPr>
            <p:grpSpPr bwMode="auto">
              <a:xfrm>
                <a:off x="7312222" y="1237883"/>
                <a:ext cx="1302065" cy="1140791"/>
                <a:chOff x="7312222" y="1237883"/>
                <a:chExt cx="1302065" cy="1140791"/>
              </a:xfrm>
            </p:grpSpPr>
            <p:sp>
              <p:nvSpPr>
                <p:cNvPr id="234" name="TextBox 233"/>
                <p:cNvSpPr txBox="1"/>
                <p:nvPr/>
              </p:nvSpPr>
              <p:spPr>
                <a:xfrm rot="16200000">
                  <a:off x="6895619" y="1654342"/>
                  <a:ext cx="1141447" cy="307930"/>
                </a:xfrm>
                <a:prstGeom prst="rect">
                  <a:avLst/>
                </a:prstGeom>
                <a:noFill/>
              </p:spPr>
              <p:txBody>
                <a:bodyPr>
                  <a:spAutoFit/>
                </a:bodyPr>
                <a:lstStyle/>
                <a:p>
                  <a:pPr algn="ctr" fontAlgn="auto">
                    <a:spcBef>
                      <a:spcPts val="0"/>
                    </a:spcBef>
                    <a:spcAft>
                      <a:spcPts val="0"/>
                    </a:spcAft>
                    <a:defRPr/>
                  </a:pPr>
                  <a:r>
                    <a:rPr lang="en-US" sz="1400" b="1" dirty="0">
                      <a:solidFill>
                        <a:schemeClr val="accent5">
                          <a:lumMod val="50000"/>
                        </a:schemeClr>
                      </a:solidFill>
                      <a:latin typeface="+mn-lt"/>
                      <a:cs typeface="+mn-cs"/>
                    </a:rPr>
                    <a:t>CELEBRATE</a:t>
                  </a:r>
                </a:p>
              </p:txBody>
            </p:sp>
            <p:grpSp>
              <p:nvGrpSpPr>
                <p:cNvPr id="47141" name="Group 234"/>
                <p:cNvGrpSpPr>
                  <a:grpSpLocks/>
                </p:cNvGrpSpPr>
                <p:nvPr/>
              </p:nvGrpSpPr>
              <p:grpSpPr bwMode="auto">
                <a:xfrm>
                  <a:off x="7623687" y="1288026"/>
                  <a:ext cx="990600" cy="975852"/>
                  <a:chOff x="-2426110" y="2801268"/>
                  <a:chExt cx="990600" cy="975852"/>
                </a:xfrm>
              </p:grpSpPr>
              <p:sp>
                <p:nvSpPr>
                  <p:cNvPr id="236" name="Rectangle 235"/>
                  <p:cNvSpPr/>
                  <p:nvPr/>
                </p:nvSpPr>
                <p:spPr>
                  <a:xfrm>
                    <a:off x="-2426315" y="2801626"/>
                    <a:ext cx="990454" cy="9763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7" name="Rectangle 236"/>
                  <p:cNvSpPr/>
                  <p:nvPr/>
                </p:nvSpPr>
                <p:spPr>
                  <a:xfrm>
                    <a:off x="-2346952" y="2895292"/>
                    <a:ext cx="838076" cy="609618"/>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47125" name="Group 218"/>
              <p:cNvGrpSpPr>
                <a:grpSpLocks/>
              </p:cNvGrpSpPr>
              <p:nvPr/>
            </p:nvGrpSpPr>
            <p:grpSpPr bwMode="auto">
              <a:xfrm>
                <a:off x="1728019" y="1455544"/>
                <a:ext cx="762000" cy="599583"/>
                <a:chOff x="-2895600" y="1991217"/>
                <a:chExt cx="762000" cy="599583"/>
              </a:xfrm>
            </p:grpSpPr>
            <p:cxnSp>
              <p:nvCxnSpPr>
                <p:cNvPr id="230" name="Straight Connector 229"/>
                <p:cNvCxnSpPr/>
                <p:nvPr/>
              </p:nvCxnSpPr>
              <p:spPr>
                <a:xfrm>
                  <a:off x="-2895241" y="199075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895241" y="21907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895241" y="23908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2895241" y="25908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126" name="Group 219"/>
              <p:cNvGrpSpPr>
                <a:grpSpLocks/>
              </p:cNvGrpSpPr>
              <p:nvPr/>
            </p:nvGrpSpPr>
            <p:grpSpPr bwMode="auto">
              <a:xfrm>
                <a:off x="4113926" y="1455544"/>
                <a:ext cx="762000" cy="599583"/>
                <a:chOff x="-2895600" y="1991217"/>
                <a:chExt cx="762000" cy="599583"/>
              </a:xfrm>
            </p:grpSpPr>
            <p:cxnSp>
              <p:nvCxnSpPr>
                <p:cNvPr id="226" name="Straight Connector 225"/>
                <p:cNvCxnSpPr/>
                <p:nvPr/>
              </p:nvCxnSpPr>
              <p:spPr>
                <a:xfrm>
                  <a:off x="-2895487" y="199075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895487" y="21907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895487" y="23908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2895487" y="25908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127" name="Group 220"/>
              <p:cNvGrpSpPr>
                <a:grpSpLocks/>
              </p:cNvGrpSpPr>
              <p:nvPr/>
            </p:nvGrpSpPr>
            <p:grpSpPr bwMode="auto">
              <a:xfrm>
                <a:off x="6535474" y="1455544"/>
                <a:ext cx="762000" cy="599583"/>
                <a:chOff x="-2895600" y="1991217"/>
                <a:chExt cx="762000" cy="599583"/>
              </a:xfrm>
            </p:grpSpPr>
            <p:cxnSp>
              <p:nvCxnSpPr>
                <p:cNvPr id="222" name="Straight Connector 221"/>
                <p:cNvCxnSpPr/>
                <p:nvPr/>
              </p:nvCxnSpPr>
              <p:spPr>
                <a:xfrm>
                  <a:off x="-2896456" y="199075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896456" y="2190782"/>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2896456" y="239081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896456" y="259084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3" name="Straight Connector 252"/>
            <p:cNvCxnSpPr/>
            <p:nvPr/>
          </p:nvCxnSpPr>
          <p:spPr>
            <a:xfrm>
              <a:off x="1362492" y="1198423"/>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373603" y="5943600"/>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age 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304800" y="5791200"/>
            <a:ext cx="609600" cy="609600"/>
          </a:xfrm>
          <a:prstGeom prst="rect">
            <a:avLst/>
          </a:prstGeom>
        </p:spPr>
      </p:pic>
    </p:spTree>
  </p:cSld>
  <p:clrMapOvr>
    <a:masterClrMapping/>
  </p:clrMapOvr>
  <p:transition advClick="0" advTm="48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5"/>
          <p:cNvSpPr txBox="1">
            <a:spLocks noChangeArrowheads="1"/>
          </p:cNvSpPr>
          <p:nvPr/>
        </p:nvSpPr>
        <p:spPr bwMode="auto">
          <a:xfrm rot="-5400000">
            <a:off x="-2443162" y="3151187"/>
            <a:ext cx="6705600" cy="708025"/>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Finances &amp; Responsibilities</a:t>
            </a:r>
          </a:p>
        </p:txBody>
      </p:sp>
      <p:pic>
        <p:nvPicPr>
          <p:cNvPr id="49154" name="Picture 3"/>
          <p:cNvPicPr>
            <a:picLocks noChangeAspect="1" noChangeArrowheads="1"/>
          </p:cNvPicPr>
          <p:nvPr/>
        </p:nvPicPr>
        <p:blipFill>
          <a:blip r:embed="rId5" cstate="print"/>
          <a:srcRect/>
          <a:stretch>
            <a:fillRect/>
          </a:stretch>
        </p:blipFill>
        <p:spPr bwMode="auto">
          <a:xfrm>
            <a:off x="3179763" y="893763"/>
            <a:ext cx="5964237" cy="5964237"/>
          </a:xfrm>
          <a:prstGeom prst="rect">
            <a:avLst/>
          </a:prstGeom>
          <a:noFill/>
          <a:ln w="9525">
            <a:noFill/>
            <a:miter lim="800000"/>
            <a:headEnd/>
            <a:tailEnd/>
          </a:ln>
        </p:spPr>
      </p:pic>
      <p:sp>
        <p:nvSpPr>
          <p:cNvPr id="11" name="TextBox 10"/>
          <p:cNvSpPr txBox="1"/>
          <p:nvPr/>
        </p:nvSpPr>
        <p:spPr>
          <a:xfrm>
            <a:off x="1752600" y="508000"/>
            <a:ext cx="3886200" cy="646113"/>
          </a:xfrm>
          <a:prstGeom prst="rect">
            <a:avLst/>
          </a:prstGeom>
          <a:noFill/>
          <a:effectLst>
            <a:outerShdw blurRad="50800" dist="38100" dir="8100000" algn="tr" rotWithShape="0">
              <a:prstClr val="black">
                <a:alpha val="40000"/>
              </a:prstClr>
            </a:outerShdw>
          </a:effectLst>
        </p:spPr>
        <p:txBody>
          <a:bodyPr>
            <a:spAutoFit/>
          </a:bodyPr>
          <a:lstStyle/>
          <a:p>
            <a:pPr fontAlgn="auto">
              <a:spcBef>
                <a:spcPts val="0"/>
              </a:spcBef>
              <a:spcAft>
                <a:spcPts val="0"/>
              </a:spcAft>
              <a:defRPr/>
            </a:pPr>
            <a:r>
              <a:rPr lang="en-US" sz="3600" b="1" dirty="0">
                <a:latin typeface="+mn-lt"/>
                <a:cs typeface="+mn-cs"/>
              </a:rPr>
              <a:t>BE PROACTIVE</a:t>
            </a:r>
          </a:p>
        </p:txBody>
      </p:sp>
      <p:grpSp>
        <p:nvGrpSpPr>
          <p:cNvPr id="49156" name="Group 11"/>
          <p:cNvGrpSpPr>
            <a:grpSpLocks/>
          </p:cNvGrpSpPr>
          <p:nvPr/>
        </p:nvGrpSpPr>
        <p:grpSpPr bwMode="auto">
          <a:xfrm>
            <a:off x="-14288" y="0"/>
            <a:ext cx="1687513" cy="6858000"/>
            <a:chOff x="-14747" y="-2"/>
            <a:chExt cx="1688687" cy="6858002"/>
          </a:xfrm>
        </p:grpSpPr>
        <p:sp>
          <p:nvSpPr>
            <p:cNvPr id="13" name="Rectangle 12"/>
            <p:cNvSpPr/>
            <p:nvPr/>
          </p:nvSpPr>
          <p:spPr>
            <a:xfrm>
              <a:off x="-14747" y="-2"/>
              <a:ext cx="1081840" cy="685800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Connector 13"/>
            <p:cNvCxnSpPr/>
            <p:nvPr/>
          </p:nvCxnSpPr>
          <p:spPr>
            <a:xfrm>
              <a:off x="1113163" y="-2"/>
              <a:ext cx="0" cy="6858002"/>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5400000" flipH="1">
              <a:off x="987928" y="525249"/>
              <a:ext cx="762000" cy="610024"/>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160" name="TextBox 15"/>
            <p:cNvSpPr txBox="1">
              <a:spLocks noChangeArrowheads="1"/>
            </p:cNvSpPr>
            <p:nvPr/>
          </p:nvSpPr>
          <p:spPr bwMode="auto">
            <a:xfrm rot="-5400000">
              <a:off x="-2922654" y="3075055"/>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Finances &amp; Responsibilities</a:t>
              </a:r>
            </a:p>
          </p:txBody>
        </p:sp>
      </p:grpSp>
      <p:pic>
        <p:nvPicPr>
          <p:cNvPr id="2" name="Page 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19200" y="5867400"/>
            <a:ext cx="609600" cy="609600"/>
          </a:xfrm>
          <a:prstGeom prst="rect">
            <a:avLst/>
          </a:prstGeom>
        </p:spPr>
      </p:pic>
    </p:spTree>
  </p:cSld>
  <p:clrMapOvr>
    <a:masterClrMapping/>
  </p:clrMapOvr>
  <p:transition advClick="0" advTm="284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1752600" y="5029200"/>
            <a:ext cx="2062163" cy="1528763"/>
            <a:chOff x="2322258" y="1300936"/>
            <a:chExt cx="2061702" cy="1529449"/>
          </a:xfrm>
        </p:grpSpPr>
        <p:grpSp>
          <p:nvGrpSpPr>
            <p:cNvPr id="51271" name="Group 26"/>
            <p:cNvGrpSpPr>
              <a:grpSpLocks/>
            </p:cNvGrpSpPr>
            <p:nvPr/>
          </p:nvGrpSpPr>
          <p:grpSpPr bwMode="auto">
            <a:xfrm>
              <a:off x="2322258" y="1300936"/>
              <a:ext cx="2061702" cy="1529449"/>
              <a:chOff x="2510298" y="1981200"/>
              <a:chExt cx="2061702" cy="990600"/>
            </a:xfrm>
          </p:grpSpPr>
          <p:sp>
            <p:nvSpPr>
              <p:cNvPr id="32" name="Round Same Side Corner Rectangle 31"/>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 Same Side Corner Rectangle 32"/>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1272" name="Group 27"/>
            <p:cNvGrpSpPr>
              <a:grpSpLocks/>
            </p:cNvGrpSpPr>
            <p:nvPr/>
          </p:nvGrpSpPr>
          <p:grpSpPr bwMode="auto">
            <a:xfrm>
              <a:off x="2402758" y="1747151"/>
              <a:ext cx="416641" cy="381000"/>
              <a:chOff x="2402758" y="1747151"/>
              <a:chExt cx="416641" cy="381000"/>
            </a:xfrm>
          </p:grpSpPr>
          <p:sp>
            <p:nvSpPr>
              <p:cNvPr id="30" name="Oval 29"/>
              <p:cNvSpPr/>
              <p:nvPr/>
            </p:nvSpPr>
            <p:spPr>
              <a:xfrm>
                <a:off x="2403203" y="1747224"/>
                <a:ext cx="415832" cy="38117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75" name="TextBox 3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7</a:t>
                </a:r>
              </a:p>
            </p:txBody>
          </p:sp>
        </p:grpSp>
        <p:sp>
          <p:nvSpPr>
            <p:cNvPr id="29" name="TextBox 28"/>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seek advice when needed</a:t>
              </a:r>
            </a:p>
          </p:txBody>
        </p:sp>
      </p:grpSp>
      <p:grpSp>
        <p:nvGrpSpPr>
          <p:cNvPr id="11" name="Group 10"/>
          <p:cNvGrpSpPr>
            <a:grpSpLocks/>
          </p:cNvGrpSpPr>
          <p:nvPr/>
        </p:nvGrpSpPr>
        <p:grpSpPr bwMode="auto">
          <a:xfrm>
            <a:off x="4191000" y="5029200"/>
            <a:ext cx="2062163" cy="1528763"/>
            <a:chOff x="2322258" y="1300936"/>
            <a:chExt cx="2061702" cy="1529449"/>
          </a:xfrm>
        </p:grpSpPr>
        <p:grpSp>
          <p:nvGrpSpPr>
            <p:cNvPr id="51264" name="Group 19"/>
            <p:cNvGrpSpPr>
              <a:grpSpLocks/>
            </p:cNvGrpSpPr>
            <p:nvPr/>
          </p:nvGrpSpPr>
          <p:grpSpPr bwMode="auto">
            <a:xfrm>
              <a:off x="2322258" y="1300936"/>
              <a:ext cx="2061702" cy="1529449"/>
              <a:chOff x="2510298" y="1981200"/>
              <a:chExt cx="2061702" cy="990600"/>
            </a:xfrm>
          </p:grpSpPr>
          <p:sp>
            <p:nvSpPr>
              <p:cNvPr id="25" name="Round Same Side Corner Rectangle 24"/>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ound Same Side Corner Rectangle 25"/>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1265" name="Group 20"/>
            <p:cNvGrpSpPr>
              <a:grpSpLocks/>
            </p:cNvGrpSpPr>
            <p:nvPr/>
          </p:nvGrpSpPr>
          <p:grpSpPr bwMode="auto">
            <a:xfrm>
              <a:off x="2402758" y="1747151"/>
              <a:ext cx="416641" cy="381000"/>
              <a:chOff x="2402758" y="1747151"/>
              <a:chExt cx="416641" cy="381000"/>
            </a:xfrm>
          </p:grpSpPr>
          <p:sp>
            <p:nvSpPr>
              <p:cNvPr id="23" name="Oval 22"/>
              <p:cNvSpPr/>
              <p:nvPr/>
            </p:nvSpPr>
            <p:spPr>
              <a:xfrm>
                <a:off x="2403203" y="1747224"/>
                <a:ext cx="415832" cy="38117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68" name="TextBox 23"/>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8</a:t>
                </a:r>
              </a:p>
            </p:txBody>
          </p:sp>
        </p:grpSp>
        <p:sp>
          <p:nvSpPr>
            <p:cNvPr id="22" name="TextBox 21"/>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use tools to get things done</a:t>
              </a:r>
            </a:p>
          </p:txBody>
        </p:sp>
      </p:grpSp>
      <p:sp>
        <p:nvSpPr>
          <p:cNvPr id="51203" name="TextBox 16"/>
          <p:cNvSpPr txBox="1">
            <a:spLocks noChangeArrowheads="1"/>
          </p:cNvSpPr>
          <p:nvPr/>
        </p:nvSpPr>
        <p:spPr bwMode="auto">
          <a:xfrm>
            <a:off x="6989763" y="5551488"/>
            <a:ext cx="304800" cy="369887"/>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9</a:t>
            </a:r>
          </a:p>
        </p:txBody>
      </p:sp>
      <p:grpSp>
        <p:nvGrpSpPr>
          <p:cNvPr id="35" name="Group 34"/>
          <p:cNvGrpSpPr>
            <a:grpSpLocks/>
          </p:cNvGrpSpPr>
          <p:nvPr/>
        </p:nvGrpSpPr>
        <p:grpSpPr bwMode="auto">
          <a:xfrm>
            <a:off x="1752600" y="3165475"/>
            <a:ext cx="2062163" cy="1528763"/>
            <a:chOff x="2322258" y="1300936"/>
            <a:chExt cx="2061702" cy="1529449"/>
          </a:xfrm>
        </p:grpSpPr>
        <p:grpSp>
          <p:nvGrpSpPr>
            <p:cNvPr id="51257" name="Group 51"/>
            <p:cNvGrpSpPr>
              <a:grpSpLocks/>
            </p:cNvGrpSpPr>
            <p:nvPr/>
          </p:nvGrpSpPr>
          <p:grpSpPr bwMode="auto">
            <a:xfrm>
              <a:off x="2322258" y="1300936"/>
              <a:ext cx="2061702" cy="1529449"/>
              <a:chOff x="2510298" y="1981200"/>
              <a:chExt cx="2061702" cy="990600"/>
            </a:xfrm>
          </p:grpSpPr>
          <p:sp>
            <p:nvSpPr>
              <p:cNvPr id="57" name="Round Same Side Corner Rectangle 56"/>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ound Same Side Corner Rectangle 57"/>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1258" name="Group 52"/>
            <p:cNvGrpSpPr>
              <a:grpSpLocks/>
            </p:cNvGrpSpPr>
            <p:nvPr/>
          </p:nvGrpSpPr>
          <p:grpSpPr bwMode="auto">
            <a:xfrm>
              <a:off x="2402758" y="1747151"/>
              <a:ext cx="416641" cy="381000"/>
              <a:chOff x="2402758" y="1747151"/>
              <a:chExt cx="416641" cy="381000"/>
            </a:xfrm>
          </p:grpSpPr>
          <p:sp>
            <p:nvSpPr>
              <p:cNvPr id="55" name="Oval 54"/>
              <p:cNvSpPr/>
              <p:nvPr/>
            </p:nvSpPr>
            <p:spPr>
              <a:xfrm>
                <a:off x="2403203" y="1747224"/>
                <a:ext cx="415832" cy="38117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61" name="TextBox 55"/>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4</a:t>
                </a:r>
              </a:p>
            </p:txBody>
          </p:sp>
        </p:grpSp>
        <p:sp>
          <p:nvSpPr>
            <p:cNvPr id="54" name="TextBox 53"/>
            <p:cNvSpPr txBox="1"/>
            <p:nvPr/>
          </p:nvSpPr>
          <p:spPr>
            <a:xfrm>
              <a:off x="2819035" y="1747224"/>
              <a:ext cx="1539531" cy="400230"/>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have a will</a:t>
              </a:r>
            </a:p>
          </p:txBody>
        </p:sp>
      </p:grpSp>
      <p:grpSp>
        <p:nvGrpSpPr>
          <p:cNvPr id="36" name="Group 35"/>
          <p:cNvGrpSpPr>
            <a:grpSpLocks/>
          </p:cNvGrpSpPr>
          <p:nvPr/>
        </p:nvGrpSpPr>
        <p:grpSpPr bwMode="auto">
          <a:xfrm>
            <a:off x="4191000" y="3165475"/>
            <a:ext cx="2062163" cy="1528763"/>
            <a:chOff x="2322258" y="1300936"/>
            <a:chExt cx="2061702" cy="1529449"/>
          </a:xfrm>
        </p:grpSpPr>
        <p:grpSp>
          <p:nvGrpSpPr>
            <p:cNvPr id="51250" name="Group 44"/>
            <p:cNvGrpSpPr>
              <a:grpSpLocks/>
            </p:cNvGrpSpPr>
            <p:nvPr/>
          </p:nvGrpSpPr>
          <p:grpSpPr bwMode="auto">
            <a:xfrm>
              <a:off x="2322258" y="1300936"/>
              <a:ext cx="2061702" cy="1529449"/>
              <a:chOff x="2510298" y="1981200"/>
              <a:chExt cx="2061702" cy="990600"/>
            </a:xfrm>
          </p:grpSpPr>
          <p:sp>
            <p:nvSpPr>
              <p:cNvPr id="50" name="Round Same Side Corner Rectangle 49"/>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ound Same Side Corner Rectangle 50"/>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1251" name="Group 45"/>
            <p:cNvGrpSpPr>
              <a:grpSpLocks/>
            </p:cNvGrpSpPr>
            <p:nvPr/>
          </p:nvGrpSpPr>
          <p:grpSpPr bwMode="auto">
            <a:xfrm>
              <a:off x="2402758" y="1747151"/>
              <a:ext cx="416641" cy="381000"/>
              <a:chOff x="2402758" y="1747151"/>
              <a:chExt cx="416641" cy="381000"/>
            </a:xfrm>
          </p:grpSpPr>
          <p:sp>
            <p:nvSpPr>
              <p:cNvPr id="48" name="Oval 47"/>
              <p:cNvSpPr/>
              <p:nvPr/>
            </p:nvSpPr>
            <p:spPr>
              <a:xfrm>
                <a:off x="2403203" y="1747224"/>
                <a:ext cx="415832" cy="38117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54" name="TextBox 48"/>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5</a:t>
                </a:r>
              </a:p>
            </p:txBody>
          </p:sp>
        </p:grpSp>
        <p:sp>
          <p:nvSpPr>
            <p:cNvPr id="47" name="TextBox 46"/>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update</a:t>
              </a:r>
            </a:p>
            <a:p>
              <a:pPr fontAlgn="auto">
                <a:spcBef>
                  <a:spcPts val="0"/>
                </a:spcBef>
                <a:spcAft>
                  <a:spcPts val="0"/>
                </a:spcAft>
                <a:defRPr/>
              </a:pPr>
              <a:r>
                <a:rPr lang="en-US" sz="2000" b="1" dirty="0">
                  <a:solidFill>
                    <a:schemeClr val="tx1">
                      <a:lumMod val="65000"/>
                      <a:lumOff val="35000"/>
                    </a:schemeClr>
                  </a:solidFill>
                  <a:latin typeface="+mn-lt"/>
                  <a:cs typeface="+mn-cs"/>
                </a:rPr>
                <a:t>essential records</a:t>
              </a:r>
            </a:p>
          </p:txBody>
        </p:sp>
      </p:grpSp>
      <p:grpSp>
        <p:nvGrpSpPr>
          <p:cNvPr id="37" name="Group 36"/>
          <p:cNvGrpSpPr>
            <a:grpSpLocks/>
          </p:cNvGrpSpPr>
          <p:nvPr/>
        </p:nvGrpSpPr>
        <p:grpSpPr bwMode="auto">
          <a:xfrm>
            <a:off x="6553200" y="3165475"/>
            <a:ext cx="2062163" cy="1528763"/>
            <a:chOff x="2322258" y="1300936"/>
            <a:chExt cx="2061702" cy="1529449"/>
          </a:xfrm>
        </p:grpSpPr>
        <p:grpSp>
          <p:nvGrpSpPr>
            <p:cNvPr id="51243" name="Group 37"/>
            <p:cNvGrpSpPr>
              <a:grpSpLocks/>
            </p:cNvGrpSpPr>
            <p:nvPr/>
          </p:nvGrpSpPr>
          <p:grpSpPr bwMode="auto">
            <a:xfrm>
              <a:off x="2322258" y="1300936"/>
              <a:ext cx="2061702" cy="1529449"/>
              <a:chOff x="2510298" y="1981200"/>
              <a:chExt cx="2061702" cy="990600"/>
            </a:xfrm>
          </p:grpSpPr>
          <p:sp>
            <p:nvSpPr>
              <p:cNvPr id="43" name="Round Same Side Corner Rectangle 42"/>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ound Same Side Corner Rectangle 43"/>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1244" name="Group 38"/>
            <p:cNvGrpSpPr>
              <a:grpSpLocks/>
            </p:cNvGrpSpPr>
            <p:nvPr/>
          </p:nvGrpSpPr>
          <p:grpSpPr bwMode="auto">
            <a:xfrm>
              <a:off x="2402758" y="1747151"/>
              <a:ext cx="416641" cy="381000"/>
              <a:chOff x="2402758" y="1747151"/>
              <a:chExt cx="416641" cy="381000"/>
            </a:xfrm>
          </p:grpSpPr>
          <p:sp>
            <p:nvSpPr>
              <p:cNvPr id="41" name="Oval 40"/>
              <p:cNvSpPr/>
              <p:nvPr/>
            </p:nvSpPr>
            <p:spPr>
              <a:xfrm>
                <a:off x="2403203" y="1747224"/>
                <a:ext cx="415832" cy="38117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47" name="TextBox 41"/>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6</a:t>
                </a:r>
              </a:p>
            </p:txBody>
          </p:sp>
        </p:grpSp>
        <p:sp>
          <p:nvSpPr>
            <p:cNvPr id="40" name="TextBox 39"/>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look after my assets (car, home)</a:t>
              </a:r>
            </a:p>
          </p:txBody>
        </p:sp>
      </p:grpSp>
      <p:grpSp>
        <p:nvGrpSpPr>
          <p:cNvPr id="60" name="Group 59"/>
          <p:cNvGrpSpPr>
            <a:grpSpLocks/>
          </p:cNvGrpSpPr>
          <p:nvPr/>
        </p:nvGrpSpPr>
        <p:grpSpPr bwMode="auto">
          <a:xfrm>
            <a:off x="1752600" y="1300163"/>
            <a:ext cx="2062163" cy="1530350"/>
            <a:chOff x="2322258" y="1300936"/>
            <a:chExt cx="2061702" cy="1529449"/>
          </a:xfrm>
        </p:grpSpPr>
        <p:grpSp>
          <p:nvGrpSpPr>
            <p:cNvPr id="51236" name="Group 76"/>
            <p:cNvGrpSpPr>
              <a:grpSpLocks/>
            </p:cNvGrpSpPr>
            <p:nvPr/>
          </p:nvGrpSpPr>
          <p:grpSpPr bwMode="auto">
            <a:xfrm>
              <a:off x="2322258" y="1300936"/>
              <a:ext cx="2061702" cy="1529449"/>
              <a:chOff x="2510298" y="1981200"/>
              <a:chExt cx="2061702" cy="990600"/>
            </a:xfrm>
          </p:grpSpPr>
          <p:sp>
            <p:nvSpPr>
              <p:cNvPr id="82" name="Round Same Side Corner Rectangle 81"/>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Round Same Side Corner Rectangle 82"/>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1237" name="Group 77"/>
            <p:cNvGrpSpPr>
              <a:grpSpLocks/>
            </p:cNvGrpSpPr>
            <p:nvPr/>
          </p:nvGrpSpPr>
          <p:grpSpPr bwMode="auto">
            <a:xfrm>
              <a:off x="2402758" y="1747151"/>
              <a:ext cx="416641" cy="381000"/>
              <a:chOff x="2402758" y="1747151"/>
              <a:chExt cx="416641" cy="381000"/>
            </a:xfrm>
          </p:grpSpPr>
          <p:sp>
            <p:nvSpPr>
              <p:cNvPr id="80" name="Oval 79"/>
              <p:cNvSpPr/>
              <p:nvPr/>
            </p:nvSpPr>
            <p:spPr>
              <a:xfrm>
                <a:off x="2403203" y="1746760"/>
                <a:ext cx="415832" cy="38077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40" name="TextBox 8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1</a:t>
                </a:r>
              </a:p>
            </p:txBody>
          </p:sp>
        </p:grpSp>
        <p:sp>
          <p:nvSpPr>
            <p:cNvPr id="79" name="TextBox 78"/>
            <p:cNvSpPr txBox="1"/>
            <p:nvPr/>
          </p:nvSpPr>
          <p:spPr>
            <a:xfrm>
              <a:off x="2819035" y="1746760"/>
              <a:ext cx="1539531" cy="707608"/>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stick to a budget</a:t>
              </a:r>
            </a:p>
          </p:txBody>
        </p:sp>
      </p:grpSp>
      <p:grpSp>
        <p:nvGrpSpPr>
          <p:cNvPr id="61" name="Group 60"/>
          <p:cNvGrpSpPr>
            <a:grpSpLocks/>
          </p:cNvGrpSpPr>
          <p:nvPr/>
        </p:nvGrpSpPr>
        <p:grpSpPr bwMode="auto">
          <a:xfrm>
            <a:off x="4191000" y="1300163"/>
            <a:ext cx="2062163" cy="1530350"/>
            <a:chOff x="2322258" y="1300936"/>
            <a:chExt cx="2061702" cy="1529449"/>
          </a:xfrm>
        </p:grpSpPr>
        <p:grpSp>
          <p:nvGrpSpPr>
            <p:cNvPr id="51229" name="Group 69"/>
            <p:cNvGrpSpPr>
              <a:grpSpLocks/>
            </p:cNvGrpSpPr>
            <p:nvPr/>
          </p:nvGrpSpPr>
          <p:grpSpPr bwMode="auto">
            <a:xfrm>
              <a:off x="2322258" y="1300936"/>
              <a:ext cx="2061702" cy="1529449"/>
              <a:chOff x="2510298" y="1981200"/>
              <a:chExt cx="2061702" cy="990600"/>
            </a:xfrm>
          </p:grpSpPr>
          <p:sp>
            <p:nvSpPr>
              <p:cNvPr id="75" name="Round Same Side Corner Rectangle 74"/>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ound Same Side Corner Rectangle 75"/>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1230" name="Group 70"/>
            <p:cNvGrpSpPr>
              <a:grpSpLocks/>
            </p:cNvGrpSpPr>
            <p:nvPr/>
          </p:nvGrpSpPr>
          <p:grpSpPr bwMode="auto">
            <a:xfrm>
              <a:off x="2402758" y="1747151"/>
              <a:ext cx="416641" cy="381000"/>
              <a:chOff x="2402758" y="1747151"/>
              <a:chExt cx="416641" cy="381000"/>
            </a:xfrm>
          </p:grpSpPr>
          <p:sp>
            <p:nvSpPr>
              <p:cNvPr id="73" name="Oval 72"/>
              <p:cNvSpPr/>
              <p:nvPr/>
            </p:nvSpPr>
            <p:spPr>
              <a:xfrm>
                <a:off x="2403203" y="1746760"/>
                <a:ext cx="415832" cy="38077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33" name="TextBox 73"/>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2</a:t>
                </a:r>
              </a:p>
            </p:txBody>
          </p:sp>
        </p:grpSp>
        <p:sp>
          <p:nvSpPr>
            <p:cNvPr id="72" name="TextBox 71"/>
            <p:cNvSpPr txBox="1"/>
            <p:nvPr/>
          </p:nvSpPr>
          <p:spPr>
            <a:xfrm>
              <a:off x="2819035" y="1746760"/>
              <a:ext cx="1539531"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use debt and credit responsibly</a:t>
              </a:r>
            </a:p>
          </p:txBody>
        </p:sp>
      </p:grpSp>
      <p:grpSp>
        <p:nvGrpSpPr>
          <p:cNvPr id="62" name="Group 61"/>
          <p:cNvGrpSpPr>
            <a:grpSpLocks/>
          </p:cNvGrpSpPr>
          <p:nvPr/>
        </p:nvGrpSpPr>
        <p:grpSpPr bwMode="auto">
          <a:xfrm>
            <a:off x="6553200" y="1300163"/>
            <a:ext cx="2062163" cy="1530350"/>
            <a:chOff x="2322258" y="1300936"/>
            <a:chExt cx="2061702" cy="1529449"/>
          </a:xfrm>
        </p:grpSpPr>
        <p:grpSp>
          <p:nvGrpSpPr>
            <p:cNvPr id="51222" name="Group 62"/>
            <p:cNvGrpSpPr>
              <a:grpSpLocks/>
            </p:cNvGrpSpPr>
            <p:nvPr/>
          </p:nvGrpSpPr>
          <p:grpSpPr bwMode="auto">
            <a:xfrm>
              <a:off x="2322258" y="1300936"/>
              <a:ext cx="2061702" cy="1529449"/>
              <a:chOff x="2510298" y="1981200"/>
              <a:chExt cx="2061702" cy="990600"/>
            </a:xfrm>
          </p:grpSpPr>
          <p:sp>
            <p:nvSpPr>
              <p:cNvPr id="68" name="Round Same Side Corner Rectangle 67"/>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ound Same Side Corner Rectangle 68"/>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1223" name="Group 63"/>
            <p:cNvGrpSpPr>
              <a:grpSpLocks/>
            </p:cNvGrpSpPr>
            <p:nvPr/>
          </p:nvGrpSpPr>
          <p:grpSpPr bwMode="auto">
            <a:xfrm>
              <a:off x="2402758" y="1747151"/>
              <a:ext cx="416641" cy="381000"/>
              <a:chOff x="2402758" y="1747151"/>
              <a:chExt cx="416641" cy="381000"/>
            </a:xfrm>
          </p:grpSpPr>
          <p:sp>
            <p:nvSpPr>
              <p:cNvPr id="66" name="Oval 65"/>
              <p:cNvSpPr/>
              <p:nvPr/>
            </p:nvSpPr>
            <p:spPr>
              <a:xfrm>
                <a:off x="2403203" y="1746760"/>
                <a:ext cx="415832" cy="38077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26" name="TextBox 66"/>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3</a:t>
                </a:r>
              </a:p>
            </p:txBody>
          </p:sp>
        </p:grpSp>
        <p:sp>
          <p:nvSpPr>
            <p:cNvPr id="65" name="TextBox 64"/>
            <p:cNvSpPr txBox="1"/>
            <p:nvPr/>
          </p:nvSpPr>
          <p:spPr>
            <a:xfrm>
              <a:off x="2819035" y="1746760"/>
              <a:ext cx="1539531" cy="707608"/>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prepare for retirement</a:t>
              </a:r>
            </a:p>
          </p:txBody>
        </p:sp>
      </p:grpSp>
      <p:sp>
        <p:nvSpPr>
          <p:cNvPr id="84" name="TextBox 83"/>
          <p:cNvSpPr txBox="1"/>
          <p:nvPr/>
        </p:nvSpPr>
        <p:spPr>
          <a:xfrm>
            <a:off x="1752600" y="604838"/>
            <a:ext cx="6653213" cy="461962"/>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mn-lt"/>
                <a:cs typeface="+mn-cs"/>
              </a:rPr>
              <a:t>Finances &amp; Responsibilities</a:t>
            </a:r>
          </a:p>
        </p:txBody>
      </p:sp>
      <p:sp>
        <p:nvSpPr>
          <p:cNvPr id="85" name="TextBox 84"/>
          <p:cNvSpPr txBox="1"/>
          <p:nvPr/>
        </p:nvSpPr>
        <p:spPr>
          <a:xfrm>
            <a:off x="1752600" y="219075"/>
            <a:ext cx="2971800" cy="461963"/>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SELF-ASSESSMENT</a:t>
            </a:r>
          </a:p>
        </p:txBody>
      </p:sp>
      <p:grpSp>
        <p:nvGrpSpPr>
          <p:cNvPr id="51212" name="Group 85"/>
          <p:cNvGrpSpPr>
            <a:grpSpLocks/>
          </p:cNvGrpSpPr>
          <p:nvPr/>
        </p:nvGrpSpPr>
        <p:grpSpPr bwMode="auto">
          <a:xfrm>
            <a:off x="-14288" y="0"/>
            <a:ext cx="1687513" cy="6858000"/>
            <a:chOff x="-14747" y="0"/>
            <a:chExt cx="1688687" cy="6858000"/>
          </a:xfrm>
        </p:grpSpPr>
        <p:sp>
          <p:nvSpPr>
            <p:cNvPr id="87" name="Rectangle 86"/>
            <p:cNvSpPr/>
            <p:nvPr/>
          </p:nvSpPr>
          <p:spPr>
            <a:xfrm>
              <a:off x="-14747" y="0"/>
              <a:ext cx="108184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8" name="Straight Connector 87"/>
            <p:cNvCxnSpPr/>
            <p:nvPr/>
          </p:nvCxnSpPr>
          <p:spPr>
            <a:xfrm>
              <a:off x="1113163" y="0"/>
              <a:ext cx="0" cy="685800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rot="5400000" flipH="1">
              <a:off x="987928" y="525251"/>
              <a:ext cx="762000" cy="610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21" name="TextBox 89"/>
            <p:cNvSpPr txBox="1">
              <a:spLocks noChangeArrowheads="1"/>
            </p:cNvSpPr>
            <p:nvPr/>
          </p:nvSpPr>
          <p:spPr bwMode="auto">
            <a:xfrm rot="-5400000">
              <a:off x="-2274955" y="3113157"/>
              <a:ext cx="5562601"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Reltionships &amp; Family</a:t>
              </a:r>
            </a:p>
          </p:txBody>
        </p:sp>
      </p:grpSp>
      <p:grpSp>
        <p:nvGrpSpPr>
          <p:cNvPr id="51213" name="Group 90"/>
          <p:cNvGrpSpPr>
            <a:grpSpLocks/>
          </p:cNvGrpSpPr>
          <p:nvPr/>
        </p:nvGrpSpPr>
        <p:grpSpPr bwMode="auto">
          <a:xfrm>
            <a:off x="-14288" y="0"/>
            <a:ext cx="1687513" cy="6858000"/>
            <a:chOff x="-14747" y="-2"/>
            <a:chExt cx="1688687" cy="6858002"/>
          </a:xfrm>
        </p:grpSpPr>
        <p:sp>
          <p:nvSpPr>
            <p:cNvPr id="92" name="Rectangle 91"/>
            <p:cNvSpPr/>
            <p:nvPr/>
          </p:nvSpPr>
          <p:spPr>
            <a:xfrm>
              <a:off x="-14747" y="-2"/>
              <a:ext cx="1081840" cy="685800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3" name="Straight Connector 92"/>
            <p:cNvCxnSpPr/>
            <p:nvPr/>
          </p:nvCxnSpPr>
          <p:spPr>
            <a:xfrm>
              <a:off x="1113163" y="-2"/>
              <a:ext cx="0" cy="6858002"/>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4" name="Isosceles Triangle 93"/>
            <p:cNvSpPr/>
            <p:nvPr/>
          </p:nvSpPr>
          <p:spPr>
            <a:xfrm rot="5400000" flipH="1">
              <a:off x="987928" y="525249"/>
              <a:ext cx="762000" cy="610024"/>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17" name="TextBox 94"/>
            <p:cNvSpPr txBox="1">
              <a:spLocks noChangeArrowheads="1"/>
            </p:cNvSpPr>
            <p:nvPr/>
          </p:nvSpPr>
          <p:spPr bwMode="auto">
            <a:xfrm rot="-5400000">
              <a:off x="-2922654" y="3075055"/>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Finances &amp; Responsibilities</a:t>
              </a:r>
            </a:p>
          </p:txBody>
        </p:sp>
      </p:grpSp>
      <p:pic>
        <p:nvPicPr>
          <p:cNvPr id="2" name="Page 19.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43000" y="5867400"/>
            <a:ext cx="609600" cy="609600"/>
          </a:xfrm>
          <a:prstGeom prst="rect">
            <a:avLst/>
          </a:prstGeom>
        </p:spPr>
      </p:pic>
    </p:spTree>
    <p:custDataLst>
      <p:tags r:id="rId1"/>
    </p:custDataLst>
  </p:cSld>
  <p:clrMapOvr>
    <a:masterClrMapping/>
  </p:clrMapOvr>
  <p:transition advClick="0" advTm="278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29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21350"/>
            <a:ext cx="9144000" cy="113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410" name="Group 26"/>
          <p:cNvGrpSpPr>
            <a:grpSpLocks/>
          </p:cNvGrpSpPr>
          <p:nvPr/>
        </p:nvGrpSpPr>
        <p:grpSpPr bwMode="auto">
          <a:xfrm>
            <a:off x="19050" y="-7938"/>
            <a:ext cx="9144000" cy="6699251"/>
            <a:chOff x="19665" y="-7375"/>
            <a:chExt cx="9144000" cy="6698717"/>
          </a:xfrm>
        </p:grpSpPr>
        <p:sp>
          <p:nvSpPr>
            <p:cNvPr id="21" name="Rectangle 20"/>
            <p:cNvSpPr/>
            <p:nvPr/>
          </p:nvSpPr>
          <p:spPr>
            <a:xfrm>
              <a:off x="19665" y="-7375"/>
              <a:ext cx="9144000" cy="5538347"/>
            </a:xfrm>
            <a:prstGeom prst="rect">
              <a:avLst/>
            </a:prstGeom>
            <a:gradFill flip="none" rotWithShape="1">
              <a:gsLst>
                <a:gs pos="34000">
                  <a:schemeClr val="bg1"/>
                </a:gs>
                <a:gs pos="65000">
                  <a:schemeClr val="bg1">
                    <a:lumMod val="85000"/>
                  </a:schemeClr>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7429" name="Group 22"/>
            <p:cNvGrpSpPr>
              <a:grpSpLocks/>
            </p:cNvGrpSpPr>
            <p:nvPr/>
          </p:nvGrpSpPr>
          <p:grpSpPr bwMode="auto">
            <a:xfrm>
              <a:off x="471948" y="5530644"/>
              <a:ext cx="8286352" cy="1160698"/>
              <a:chOff x="471948" y="5530644"/>
              <a:chExt cx="8286352" cy="1160698"/>
            </a:xfrm>
          </p:grpSpPr>
          <p:sp>
            <p:nvSpPr>
              <p:cNvPr id="7" name="TextBox 6"/>
              <p:cNvSpPr txBox="1"/>
              <p:nvPr/>
            </p:nvSpPr>
            <p:spPr>
              <a:xfrm>
                <a:off x="3124815" y="5530972"/>
                <a:ext cx="3048000" cy="380969"/>
              </a:xfrm>
              <a:prstGeom prst="rect">
                <a:avLst/>
              </a:prstGeom>
              <a:noFill/>
            </p:spPr>
            <p:txBody>
              <a:bodyPr>
                <a:spAutoFit/>
              </a:bodyPr>
              <a:lstStyle/>
              <a:p>
                <a:pPr algn="ctr" fontAlgn="auto">
                  <a:spcBef>
                    <a:spcPts val="0"/>
                  </a:spcBef>
                  <a:spcAft>
                    <a:spcPts val="0"/>
                  </a:spcAft>
                  <a:defRPr/>
                </a:pPr>
                <a:r>
                  <a:rPr lang="en-US" b="1" dirty="0">
                    <a:solidFill>
                      <a:schemeClr val="accent1">
                        <a:lumMod val="50000"/>
                      </a:schemeClr>
                    </a:solidFill>
                    <a:latin typeface="+mn-lt"/>
                    <a:cs typeface="+mn-cs"/>
                  </a:rPr>
                  <a:t>PRESENTED BY</a:t>
                </a:r>
              </a:p>
            </p:txBody>
          </p:sp>
          <p:pic>
            <p:nvPicPr>
              <p:cNvPr id="17432" name="Picture 7"/>
              <p:cNvPicPr>
                <a:picLocks noChangeAspect="1" noChangeArrowheads="1"/>
              </p:cNvPicPr>
              <p:nvPr/>
            </p:nvPicPr>
            <p:blipFill>
              <a:blip r:embed="rId4" cstate="print"/>
              <a:srcRect/>
              <a:stretch>
                <a:fillRect/>
              </a:stretch>
            </p:blipFill>
            <p:spPr bwMode="auto">
              <a:xfrm>
                <a:off x="471948" y="5992272"/>
                <a:ext cx="1524000" cy="699070"/>
              </a:xfrm>
              <a:prstGeom prst="rect">
                <a:avLst/>
              </a:prstGeom>
              <a:noFill/>
              <a:ln w="9525">
                <a:noFill/>
                <a:miter lim="800000"/>
                <a:headEnd/>
                <a:tailEnd/>
              </a:ln>
            </p:spPr>
          </p:pic>
          <p:pic>
            <p:nvPicPr>
              <p:cNvPr id="17433" name="Picture 5"/>
              <p:cNvPicPr>
                <a:picLocks noChangeAspect="1" noChangeArrowheads="1"/>
              </p:cNvPicPr>
              <p:nvPr/>
            </p:nvPicPr>
            <p:blipFill>
              <a:blip r:embed="rId5" cstate="print"/>
              <a:srcRect/>
              <a:stretch>
                <a:fillRect/>
              </a:stretch>
            </p:blipFill>
            <p:spPr bwMode="auto">
              <a:xfrm>
                <a:off x="2569388" y="6191645"/>
                <a:ext cx="3661804" cy="373773"/>
              </a:xfrm>
              <a:prstGeom prst="rect">
                <a:avLst/>
              </a:prstGeom>
              <a:noFill/>
              <a:ln w="9525">
                <a:noFill/>
                <a:miter lim="800000"/>
                <a:headEnd/>
                <a:tailEnd/>
              </a:ln>
            </p:spPr>
          </p:pic>
          <p:pic>
            <p:nvPicPr>
              <p:cNvPr id="17434" name="Picture 2" descr="http://www.wfcresources.com/wp-content/themes/susan/images/logo.gif">
                <a:hlinkClick r:id="rId6"/>
              </p:cNvPr>
              <p:cNvPicPr>
                <a:picLocks noChangeAspect="1" noChangeArrowheads="1"/>
              </p:cNvPicPr>
              <p:nvPr/>
            </p:nvPicPr>
            <p:blipFill>
              <a:blip r:embed="rId7" cstate="print"/>
              <a:srcRect/>
              <a:stretch>
                <a:fillRect/>
              </a:stretch>
            </p:blipFill>
            <p:spPr bwMode="auto">
              <a:xfrm>
                <a:off x="6781800" y="6169740"/>
                <a:ext cx="1976500" cy="385251"/>
              </a:xfrm>
              <a:prstGeom prst="rect">
                <a:avLst/>
              </a:prstGeom>
              <a:noFill/>
              <a:ln w="9525">
                <a:noFill/>
                <a:miter lim="800000"/>
                <a:headEnd/>
                <a:tailEnd/>
              </a:ln>
            </p:spPr>
          </p:pic>
        </p:grpSp>
        <p:sp>
          <p:nvSpPr>
            <p:cNvPr id="12" name="TextBox 11"/>
            <p:cNvSpPr txBox="1"/>
            <p:nvPr/>
          </p:nvSpPr>
          <p:spPr>
            <a:xfrm>
              <a:off x="881678" y="245018"/>
              <a:ext cx="7391400" cy="1139734"/>
            </a:xfrm>
            <a:prstGeom prst="rect">
              <a:avLst/>
            </a:prstGeom>
            <a:noFill/>
          </p:spPr>
          <p:txBody>
            <a:bodyPr>
              <a:spAutoFit/>
            </a:bodyPr>
            <a:lstStyle/>
            <a:p>
              <a:pPr algn="ctr" fontAlgn="auto">
                <a:spcBef>
                  <a:spcPts val="0"/>
                </a:spcBef>
                <a:spcAft>
                  <a:spcPts val="0"/>
                </a:spcAft>
                <a:defRPr/>
              </a:pPr>
              <a:r>
                <a:rPr lang="en-US" sz="4000" b="1" dirty="0">
                  <a:solidFill>
                    <a:schemeClr val="accent1">
                      <a:lumMod val="50000"/>
                    </a:schemeClr>
                  </a:solidFill>
                  <a:latin typeface="+mn-lt"/>
                  <a:cs typeface="+mn-cs"/>
                </a:rPr>
                <a:t>Balancing Work &amp; Life</a:t>
              </a:r>
            </a:p>
            <a:p>
              <a:pPr algn="ctr" fontAlgn="auto">
                <a:spcBef>
                  <a:spcPts val="0"/>
                </a:spcBef>
                <a:spcAft>
                  <a:spcPts val="0"/>
                </a:spcAft>
                <a:defRPr/>
              </a:pPr>
              <a:r>
                <a:rPr lang="en-US" sz="2800" b="1" dirty="0">
                  <a:solidFill>
                    <a:schemeClr val="accent1">
                      <a:lumMod val="50000"/>
                    </a:schemeClr>
                  </a:solidFill>
                  <a:latin typeface="+mn-lt"/>
                  <a:cs typeface="+mn-cs"/>
                </a:rPr>
                <a:t>A Four-Part Series</a:t>
              </a:r>
            </a:p>
          </p:txBody>
        </p:sp>
      </p:grpSp>
      <p:grpSp>
        <p:nvGrpSpPr>
          <p:cNvPr id="17411" name="Group 25"/>
          <p:cNvGrpSpPr>
            <a:grpSpLocks/>
          </p:cNvGrpSpPr>
          <p:nvPr/>
        </p:nvGrpSpPr>
        <p:grpSpPr bwMode="auto">
          <a:xfrm>
            <a:off x="1292225" y="1447800"/>
            <a:ext cx="6632575" cy="3268663"/>
            <a:chOff x="1292940" y="1447800"/>
            <a:chExt cx="6631860" cy="3269232"/>
          </a:xfrm>
        </p:grpSpPr>
        <p:grpSp>
          <p:nvGrpSpPr>
            <p:cNvPr id="17412" name="Group 23"/>
            <p:cNvGrpSpPr>
              <a:grpSpLocks/>
            </p:cNvGrpSpPr>
            <p:nvPr/>
          </p:nvGrpSpPr>
          <p:grpSpPr bwMode="auto">
            <a:xfrm>
              <a:off x="1292940" y="3116832"/>
              <a:ext cx="3276600" cy="1600200"/>
              <a:chOff x="1292940" y="3116832"/>
              <a:chExt cx="3276600" cy="1600200"/>
            </a:xfrm>
          </p:grpSpPr>
          <p:sp>
            <p:nvSpPr>
              <p:cNvPr id="3" name="Snip and Round Single Corner Rectangle 2"/>
              <p:cNvSpPr/>
              <p:nvPr/>
            </p:nvSpPr>
            <p:spPr>
              <a:xfrm>
                <a:off x="1292940" y="3116832"/>
                <a:ext cx="3276600" cy="1600200"/>
              </a:xfrm>
              <a:prstGeom prst="snipRoundRect">
                <a:avLst/>
              </a:prstGeom>
              <a:solidFill>
                <a:schemeClr val="tx2">
                  <a:lumMod val="5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p:nvPr/>
            </p:nvSpPr>
            <p:spPr>
              <a:xfrm>
                <a:off x="2131050" y="3237224"/>
                <a:ext cx="1600028" cy="462043"/>
              </a:xfrm>
              <a:prstGeom prst="rect">
                <a:avLst/>
              </a:prstGeom>
              <a:noFill/>
            </p:spPr>
            <p:txBody>
              <a:bodyPr>
                <a:spAutoFit/>
              </a:bodyPr>
              <a:lstStyle/>
              <a:p>
                <a:pPr algn="ctr" fontAlgn="auto">
                  <a:spcBef>
                    <a:spcPts val="0"/>
                  </a:spcBef>
                  <a:spcAft>
                    <a:spcPts val="0"/>
                  </a:spcAft>
                  <a:defRPr/>
                </a:pPr>
                <a:r>
                  <a:rPr lang="en-US" sz="2400" b="1" dirty="0">
                    <a:solidFill>
                      <a:schemeClr val="accent1">
                        <a:lumMod val="20000"/>
                        <a:lumOff val="80000"/>
                      </a:schemeClr>
                    </a:solidFill>
                    <a:latin typeface="+mn-lt"/>
                    <a:cs typeface="+mn-cs"/>
                  </a:rPr>
                  <a:t>MODULE 3</a:t>
                </a:r>
              </a:p>
            </p:txBody>
          </p:sp>
          <p:sp>
            <p:nvSpPr>
              <p:cNvPr id="17427" name="TextBox 16"/>
              <p:cNvSpPr txBox="1">
                <a:spLocks noChangeArrowheads="1"/>
              </p:cNvSpPr>
              <p:nvPr/>
            </p:nvSpPr>
            <p:spPr bwMode="auto">
              <a:xfrm>
                <a:off x="1712040" y="3733800"/>
                <a:ext cx="2438400" cy="707886"/>
              </a:xfrm>
              <a:prstGeom prst="rect">
                <a:avLst/>
              </a:prstGeom>
              <a:noFill/>
              <a:ln w="9525">
                <a:noFill/>
                <a:miter lim="800000"/>
                <a:headEnd/>
                <a:tailEnd/>
              </a:ln>
            </p:spPr>
            <p:txBody>
              <a:bodyPr>
                <a:spAutoFit/>
              </a:bodyPr>
              <a:lstStyle/>
              <a:p>
                <a:pPr algn="ctr"/>
                <a:r>
                  <a:rPr lang="en-US" sz="2000" b="1">
                    <a:solidFill>
                      <a:schemeClr val="bg1"/>
                    </a:solidFill>
                    <a:latin typeface="Calibri" pitchFamily="34" charset="0"/>
                  </a:rPr>
                  <a:t>Working Successfully from Home</a:t>
                </a:r>
              </a:p>
            </p:txBody>
          </p:sp>
        </p:grpSp>
        <p:grpSp>
          <p:nvGrpSpPr>
            <p:cNvPr id="17413" name="Group 24"/>
            <p:cNvGrpSpPr>
              <a:grpSpLocks/>
            </p:cNvGrpSpPr>
            <p:nvPr/>
          </p:nvGrpSpPr>
          <p:grpSpPr bwMode="auto">
            <a:xfrm>
              <a:off x="4648200" y="3116832"/>
              <a:ext cx="3276600" cy="1600200"/>
              <a:chOff x="4648200" y="3116832"/>
              <a:chExt cx="3276600" cy="1600200"/>
            </a:xfrm>
          </p:grpSpPr>
          <p:sp>
            <p:nvSpPr>
              <p:cNvPr id="4" name="Snip and Round Single Corner Rectangle 3"/>
              <p:cNvSpPr/>
              <p:nvPr/>
            </p:nvSpPr>
            <p:spPr>
              <a:xfrm flipH="1">
                <a:off x="4648200" y="3116832"/>
                <a:ext cx="3276600" cy="1600200"/>
              </a:xfrm>
              <a:prstGeom prst="snipRoundRect">
                <a:avLst/>
              </a:prstGeom>
              <a:solidFill>
                <a:schemeClr val="tx2">
                  <a:lumMod val="5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p:nvSpPr>
            <p:spPr>
              <a:xfrm>
                <a:off x="5486663" y="3245162"/>
                <a:ext cx="1600028" cy="462044"/>
              </a:xfrm>
              <a:prstGeom prst="rect">
                <a:avLst/>
              </a:prstGeom>
              <a:noFill/>
            </p:spPr>
            <p:txBody>
              <a:bodyPr>
                <a:spAutoFit/>
              </a:bodyPr>
              <a:lstStyle/>
              <a:p>
                <a:pPr algn="ctr" fontAlgn="auto">
                  <a:spcBef>
                    <a:spcPts val="0"/>
                  </a:spcBef>
                  <a:spcAft>
                    <a:spcPts val="0"/>
                  </a:spcAft>
                  <a:defRPr/>
                </a:pPr>
                <a:r>
                  <a:rPr lang="en-US" sz="2400" b="1" dirty="0">
                    <a:solidFill>
                      <a:schemeClr val="accent1">
                        <a:lumMod val="20000"/>
                        <a:lumOff val="80000"/>
                      </a:schemeClr>
                    </a:solidFill>
                    <a:latin typeface="+mn-lt"/>
                    <a:cs typeface="+mn-cs"/>
                  </a:rPr>
                  <a:t>MODULE 4</a:t>
                </a:r>
              </a:p>
            </p:txBody>
          </p:sp>
          <p:sp>
            <p:nvSpPr>
              <p:cNvPr id="17424" name="TextBox 17"/>
              <p:cNvSpPr txBox="1">
                <a:spLocks noChangeArrowheads="1"/>
              </p:cNvSpPr>
              <p:nvPr/>
            </p:nvSpPr>
            <p:spPr bwMode="auto">
              <a:xfrm>
                <a:off x="5138691" y="3712268"/>
                <a:ext cx="2514600" cy="707886"/>
              </a:xfrm>
              <a:prstGeom prst="rect">
                <a:avLst/>
              </a:prstGeom>
              <a:noFill/>
              <a:ln w="9525">
                <a:noFill/>
                <a:miter lim="800000"/>
                <a:headEnd/>
                <a:tailEnd/>
              </a:ln>
            </p:spPr>
            <p:txBody>
              <a:bodyPr>
                <a:spAutoFit/>
              </a:bodyPr>
              <a:lstStyle/>
              <a:p>
                <a:pPr algn="ctr"/>
                <a:r>
                  <a:rPr lang="en-US" sz="2000" b="1">
                    <a:solidFill>
                      <a:schemeClr val="bg1"/>
                    </a:solidFill>
                    <a:latin typeface="Calibri" pitchFamily="34" charset="0"/>
                  </a:rPr>
                  <a:t>Reducing Stress and Building Resilience</a:t>
                </a:r>
              </a:p>
            </p:txBody>
          </p:sp>
        </p:grpSp>
        <p:grpSp>
          <p:nvGrpSpPr>
            <p:cNvPr id="17414" name="Group 21"/>
            <p:cNvGrpSpPr>
              <a:grpSpLocks/>
            </p:cNvGrpSpPr>
            <p:nvPr/>
          </p:nvGrpSpPr>
          <p:grpSpPr bwMode="auto">
            <a:xfrm>
              <a:off x="4648200" y="1447800"/>
              <a:ext cx="3276600" cy="1600200"/>
              <a:chOff x="4648200" y="1455180"/>
              <a:chExt cx="3276600" cy="1600200"/>
            </a:xfrm>
          </p:grpSpPr>
          <p:sp>
            <p:nvSpPr>
              <p:cNvPr id="6" name="Snip and Round Single Corner Rectangle 5"/>
              <p:cNvSpPr/>
              <p:nvPr/>
            </p:nvSpPr>
            <p:spPr>
              <a:xfrm flipH="1" flipV="1">
                <a:off x="4648200" y="1455180"/>
                <a:ext cx="3276600" cy="1600200"/>
              </a:xfrm>
              <a:prstGeom prst="snipRoundRect">
                <a:avLst/>
              </a:prstGeom>
              <a:solidFill>
                <a:schemeClr val="tx2">
                  <a:lumMod val="5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a:xfrm>
                <a:off x="5486663" y="1642538"/>
                <a:ext cx="1600028" cy="462044"/>
              </a:xfrm>
              <a:prstGeom prst="rect">
                <a:avLst/>
              </a:prstGeom>
              <a:noFill/>
            </p:spPr>
            <p:txBody>
              <a:bodyPr>
                <a:spAutoFit/>
              </a:bodyPr>
              <a:lstStyle/>
              <a:p>
                <a:pPr algn="ctr" fontAlgn="auto">
                  <a:spcBef>
                    <a:spcPts val="0"/>
                  </a:spcBef>
                  <a:spcAft>
                    <a:spcPts val="0"/>
                  </a:spcAft>
                  <a:defRPr/>
                </a:pPr>
                <a:r>
                  <a:rPr lang="en-US" sz="2400" b="1" dirty="0">
                    <a:solidFill>
                      <a:schemeClr val="accent1">
                        <a:lumMod val="20000"/>
                        <a:lumOff val="80000"/>
                      </a:schemeClr>
                    </a:solidFill>
                    <a:latin typeface="+mn-lt"/>
                    <a:cs typeface="+mn-cs"/>
                  </a:rPr>
                  <a:t>MODULE 2</a:t>
                </a:r>
              </a:p>
            </p:txBody>
          </p:sp>
          <p:sp>
            <p:nvSpPr>
              <p:cNvPr id="17421" name="TextBox 18"/>
              <p:cNvSpPr txBox="1">
                <a:spLocks noChangeArrowheads="1"/>
              </p:cNvSpPr>
              <p:nvPr/>
            </p:nvSpPr>
            <p:spPr bwMode="auto">
              <a:xfrm>
                <a:off x="5181600" y="2034224"/>
                <a:ext cx="2209800" cy="707886"/>
              </a:xfrm>
              <a:prstGeom prst="rect">
                <a:avLst/>
              </a:prstGeom>
              <a:noFill/>
              <a:ln w="9525">
                <a:noFill/>
                <a:miter lim="800000"/>
                <a:headEnd/>
                <a:tailEnd/>
              </a:ln>
            </p:spPr>
            <p:txBody>
              <a:bodyPr>
                <a:spAutoFit/>
              </a:bodyPr>
              <a:lstStyle/>
              <a:p>
                <a:pPr algn="ctr"/>
                <a:r>
                  <a:rPr lang="en-US" sz="2000" b="1">
                    <a:solidFill>
                      <a:schemeClr val="bg1"/>
                    </a:solidFill>
                    <a:latin typeface="Calibri" pitchFamily="34" charset="0"/>
                  </a:rPr>
                  <a:t>Getting and </a:t>
                </a:r>
              </a:p>
              <a:p>
                <a:pPr algn="ctr"/>
                <a:r>
                  <a:rPr lang="en-US" sz="2000" b="1">
                    <a:solidFill>
                      <a:schemeClr val="bg1"/>
                    </a:solidFill>
                    <a:latin typeface="Calibri" pitchFamily="34" charset="0"/>
                  </a:rPr>
                  <a:t>Staying Organized</a:t>
                </a:r>
              </a:p>
            </p:txBody>
          </p:sp>
        </p:grpSp>
        <p:grpSp>
          <p:nvGrpSpPr>
            <p:cNvPr id="17415" name="Group 1"/>
            <p:cNvGrpSpPr>
              <a:grpSpLocks/>
            </p:cNvGrpSpPr>
            <p:nvPr/>
          </p:nvGrpSpPr>
          <p:grpSpPr bwMode="auto">
            <a:xfrm>
              <a:off x="1292940" y="1447800"/>
              <a:ext cx="3276600" cy="1600200"/>
              <a:chOff x="1292940" y="1455180"/>
              <a:chExt cx="3276600" cy="1600200"/>
            </a:xfrm>
          </p:grpSpPr>
          <p:sp>
            <p:nvSpPr>
              <p:cNvPr id="5" name="Snip and Round Single Corner Rectangle 4"/>
              <p:cNvSpPr/>
              <p:nvPr/>
            </p:nvSpPr>
            <p:spPr>
              <a:xfrm flipV="1">
                <a:off x="1292940" y="1455180"/>
                <a:ext cx="3276600" cy="1600200"/>
              </a:xfrm>
              <a:prstGeom prst="snipRoundRect">
                <a:avLst/>
              </a:prstGeom>
              <a:solidFill>
                <a:schemeClr val="tx2">
                  <a:lumMod val="5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2131050" y="1620309"/>
                <a:ext cx="1600028" cy="462044"/>
              </a:xfrm>
              <a:prstGeom prst="rect">
                <a:avLst/>
              </a:prstGeom>
              <a:noFill/>
            </p:spPr>
            <p:txBody>
              <a:bodyPr>
                <a:spAutoFit/>
              </a:bodyPr>
              <a:lstStyle/>
              <a:p>
                <a:pPr algn="ctr" fontAlgn="auto">
                  <a:spcBef>
                    <a:spcPts val="0"/>
                  </a:spcBef>
                  <a:spcAft>
                    <a:spcPts val="0"/>
                  </a:spcAft>
                  <a:defRPr/>
                </a:pPr>
                <a:r>
                  <a:rPr lang="en-US" sz="2400" b="1" dirty="0">
                    <a:solidFill>
                      <a:schemeClr val="accent1">
                        <a:lumMod val="20000"/>
                        <a:lumOff val="80000"/>
                      </a:schemeClr>
                    </a:solidFill>
                    <a:latin typeface="+mn-lt"/>
                    <a:cs typeface="+mn-cs"/>
                  </a:rPr>
                  <a:t>MODULE 1</a:t>
                </a:r>
              </a:p>
            </p:txBody>
          </p:sp>
          <p:sp>
            <p:nvSpPr>
              <p:cNvPr id="17418" name="TextBox 19"/>
              <p:cNvSpPr txBox="1">
                <a:spLocks noChangeArrowheads="1"/>
              </p:cNvSpPr>
              <p:nvPr/>
            </p:nvSpPr>
            <p:spPr bwMode="auto">
              <a:xfrm>
                <a:off x="1600200" y="2067725"/>
                <a:ext cx="2741098" cy="707886"/>
              </a:xfrm>
              <a:prstGeom prst="rect">
                <a:avLst/>
              </a:prstGeom>
              <a:noFill/>
              <a:ln w="9525">
                <a:noFill/>
                <a:miter lim="800000"/>
                <a:headEnd/>
                <a:tailEnd/>
              </a:ln>
            </p:spPr>
            <p:txBody>
              <a:bodyPr>
                <a:spAutoFit/>
              </a:bodyPr>
              <a:lstStyle/>
              <a:p>
                <a:pPr algn="ctr"/>
                <a:r>
                  <a:rPr lang="en-US" sz="2000" b="1">
                    <a:solidFill>
                      <a:schemeClr val="bg1"/>
                    </a:solidFill>
                    <a:latin typeface="Calibri" pitchFamily="34" charset="0"/>
                  </a:rPr>
                  <a:t>Managing All Aspects </a:t>
                </a:r>
              </a:p>
              <a:p>
                <a:pPr algn="ctr"/>
                <a:r>
                  <a:rPr lang="en-US" sz="2000" b="1">
                    <a:solidFill>
                      <a:schemeClr val="bg1"/>
                    </a:solidFill>
                    <a:latin typeface="Calibri" pitchFamily="34" charset="0"/>
                  </a:rPr>
                  <a:t>of Your Life</a:t>
                </a:r>
              </a:p>
            </p:txBody>
          </p:sp>
        </p:grpSp>
      </p:grpSp>
      <p:pic>
        <p:nvPicPr>
          <p:cNvPr id="30" name="Page 2.wav">
            <a:hlinkClick r:id="" action="ppaction://media"/>
          </p:cNvPr>
          <p:cNvPicPr>
            <a:picLocks noRot="1" noChangeAspect="1"/>
          </p:cNvPicPr>
          <p:nvPr>
            <a:wavAudioFile r:embed="rId1" name="Page 2.wav"/>
          </p:nvPr>
        </p:nvPicPr>
        <p:blipFill>
          <a:blip r:embed="rId8" cstate="print"/>
          <a:stretch>
            <a:fillRect/>
          </a:stretch>
        </p:blipFill>
        <p:spPr>
          <a:xfrm>
            <a:off x="533400" y="5257800"/>
            <a:ext cx="304800" cy="304800"/>
          </a:xfrm>
          <a:prstGeom prst="rect">
            <a:avLst/>
          </a:prstGeom>
        </p:spPr>
      </p:pic>
    </p:spTree>
  </p:cSld>
  <p:clrMapOvr>
    <a:masterClrMapping/>
  </p:clrMapOvr>
  <p:transition advClick="0" advTm="62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24"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12838" y="3990975"/>
            <a:ext cx="8031162" cy="2867025"/>
          </a:xfrm>
          <a:prstGeom prst="rect">
            <a:avLst/>
          </a:prstGeom>
          <a:gradFill flip="none" rotWithShape="1">
            <a:gsLst>
              <a:gs pos="11000">
                <a:schemeClr val="bg1"/>
              </a:gs>
              <a:gs pos="63000">
                <a:schemeClr val="bg1">
                  <a:lumMod val="85000"/>
                </a:schemeClr>
              </a:gs>
              <a:gs pos="3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3250" name="Group 9"/>
          <p:cNvGrpSpPr>
            <a:grpSpLocks/>
          </p:cNvGrpSpPr>
          <p:nvPr/>
        </p:nvGrpSpPr>
        <p:grpSpPr bwMode="auto">
          <a:xfrm>
            <a:off x="-14288" y="0"/>
            <a:ext cx="1687513" cy="6858000"/>
            <a:chOff x="-14747" y="-2"/>
            <a:chExt cx="1688687" cy="6858002"/>
          </a:xfrm>
        </p:grpSpPr>
        <p:sp>
          <p:nvSpPr>
            <p:cNvPr id="11" name="Rectangle 10"/>
            <p:cNvSpPr/>
            <p:nvPr/>
          </p:nvSpPr>
          <p:spPr>
            <a:xfrm>
              <a:off x="-14747" y="-2"/>
              <a:ext cx="1081840" cy="685800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p:cNvCxnSpPr/>
            <p:nvPr/>
          </p:nvCxnSpPr>
          <p:spPr>
            <a:xfrm>
              <a:off x="1113163" y="-2"/>
              <a:ext cx="0" cy="6858002"/>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rot="5400000" flipH="1">
              <a:off x="987928" y="525249"/>
              <a:ext cx="762000" cy="610024"/>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265" name="TextBox 13"/>
            <p:cNvSpPr txBox="1">
              <a:spLocks noChangeArrowheads="1"/>
            </p:cNvSpPr>
            <p:nvPr/>
          </p:nvSpPr>
          <p:spPr bwMode="auto">
            <a:xfrm rot="-5400000">
              <a:off x="-2922654" y="3075055"/>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Finances &amp; Responsibilities</a:t>
              </a:r>
            </a:p>
          </p:txBody>
        </p:sp>
      </p:grpSp>
      <p:sp>
        <p:nvSpPr>
          <p:cNvPr id="15" name="TextBox 14"/>
          <p:cNvSpPr txBox="1"/>
          <p:nvPr/>
        </p:nvSpPr>
        <p:spPr>
          <a:xfrm>
            <a:off x="1703388" y="617538"/>
            <a:ext cx="2971800" cy="461962"/>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ADDITIONAL ITEMS</a:t>
            </a:r>
          </a:p>
        </p:txBody>
      </p:sp>
      <p:grpSp>
        <p:nvGrpSpPr>
          <p:cNvPr id="53252" name="Group 16"/>
          <p:cNvGrpSpPr>
            <a:grpSpLocks/>
          </p:cNvGrpSpPr>
          <p:nvPr/>
        </p:nvGrpSpPr>
        <p:grpSpPr bwMode="auto">
          <a:xfrm>
            <a:off x="1368425" y="1377950"/>
            <a:ext cx="7599363" cy="4565650"/>
            <a:chOff x="1369140" y="1378039"/>
            <a:chExt cx="7598033" cy="4565561"/>
          </a:xfrm>
        </p:grpSpPr>
        <p:sp>
          <p:nvSpPr>
            <p:cNvPr id="18" name="Trapezoid 17"/>
            <p:cNvSpPr/>
            <p:nvPr/>
          </p:nvSpPr>
          <p:spPr>
            <a:xfrm rot="5400000">
              <a:off x="642722" y="2104457"/>
              <a:ext cx="3397184" cy="194434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rot="674775">
              <a:off x="2132594" y="3397300"/>
              <a:ext cx="2031644"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rapezoid 19"/>
            <p:cNvSpPr/>
            <p:nvPr/>
          </p:nvSpPr>
          <p:spPr>
            <a:xfrm rot="5400000">
              <a:off x="3019554" y="2467205"/>
              <a:ext cx="3821039" cy="208719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1371600" y="19238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I </a:t>
              </a:r>
              <a:r>
                <a:rPr lang="en-US" dirty="0" smtClean="0">
                  <a:latin typeface="+mn-lt"/>
                  <a:cs typeface="+mn-cs"/>
                </a:rPr>
                <a:t>really </a:t>
              </a:r>
              <a:r>
                <a:rPr lang="en-US" dirty="0">
                  <a:latin typeface="+mn-lt"/>
                  <a:cs typeface="+mn-cs"/>
                </a:rPr>
                <a:t>love </a:t>
              </a:r>
              <a:r>
                <a:rPr lang="en-US" dirty="0" smtClean="0">
                  <a:latin typeface="+mn-lt"/>
                  <a:cs typeface="+mn-cs"/>
                </a:rPr>
                <a:t>or would love to have </a:t>
              </a:r>
              <a:r>
                <a:rPr lang="en-US" dirty="0">
                  <a:latin typeface="+mn-lt"/>
                  <a:cs typeface="+mn-cs"/>
                </a:rPr>
                <a:t>happen in this area is…</a:t>
              </a:r>
            </a:p>
          </p:txBody>
        </p:sp>
        <p:sp>
          <p:nvSpPr>
            <p:cNvPr id="22" name="TextBox 21"/>
            <p:cNvSpPr txBox="1"/>
            <p:nvPr/>
          </p:nvSpPr>
          <p:spPr>
            <a:xfrm>
              <a:off x="3962661" y="2209873"/>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a:t>
              </a:r>
              <a:r>
                <a:rPr lang="en-US" dirty="0" smtClean="0">
                  <a:latin typeface="+mn-lt"/>
                  <a:cs typeface="+mn-cs"/>
                </a:rPr>
                <a:t>thing I really </a:t>
              </a:r>
              <a:r>
                <a:rPr lang="en-US" dirty="0">
                  <a:latin typeface="+mn-lt"/>
                  <a:cs typeface="+mn-cs"/>
                </a:rPr>
                <a:t>hate or </a:t>
              </a:r>
              <a:r>
                <a:rPr lang="en-US" dirty="0" smtClean="0">
                  <a:latin typeface="+mn-lt"/>
                  <a:cs typeface="+mn-cs"/>
                </a:rPr>
                <a:t>would hate to have </a:t>
              </a:r>
              <a:r>
                <a:rPr lang="en-US" dirty="0">
                  <a:latin typeface="+mn-lt"/>
                  <a:cs typeface="+mn-cs"/>
                </a:rPr>
                <a:t>happen in this area is…</a:t>
              </a:r>
            </a:p>
          </p:txBody>
        </p:sp>
        <p:sp>
          <p:nvSpPr>
            <p:cNvPr id="23" name="Rectangle 22"/>
            <p:cNvSpPr/>
            <p:nvPr/>
          </p:nvSpPr>
          <p:spPr>
            <a:xfrm rot="674775">
              <a:off x="4713418" y="3835441"/>
              <a:ext cx="2033231"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rapezoid 23"/>
            <p:cNvSpPr/>
            <p:nvPr/>
          </p:nvSpPr>
          <p:spPr>
            <a:xfrm rot="5400000">
              <a:off x="5620198" y="2801377"/>
              <a:ext cx="4075033" cy="2209413"/>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rot="615016">
              <a:off x="7491056" y="4165635"/>
              <a:ext cx="1476117" cy="601651"/>
            </a:xfrm>
            <a:prstGeom prst="rightArrow">
              <a:avLst/>
            </a:prstGeom>
            <a:gradFill>
              <a:gsLst>
                <a:gs pos="11000">
                  <a:schemeClr val="tx2">
                    <a:lumMod val="50000"/>
                  </a:schemeClr>
                </a:gs>
                <a:gs pos="32000">
                  <a:schemeClr val="accent4">
                    <a:lumMod val="50000"/>
                  </a:schemeClr>
                </a:gs>
                <a:gs pos="29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extBox 25"/>
            <p:cNvSpPr txBox="1"/>
            <p:nvPr/>
          </p:nvSpPr>
          <p:spPr>
            <a:xfrm>
              <a:off x="6722507" y="25334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The most critical stressors/energy drains I need to fix here are…</a:t>
              </a:r>
            </a:p>
          </p:txBody>
        </p:sp>
      </p:grpSp>
      <p:pic>
        <p:nvPicPr>
          <p:cNvPr id="2" name="Page 2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447800" y="5791200"/>
            <a:ext cx="609600" cy="609600"/>
          </a:xfrm>
          <a:prstGeom prst="rect">
            <a:avLst/>
          </a:prstGeom>
        </p:spPr>
      </p:pic>
    </p:spTree>
  </p:cSld>
  <p:clrMapOvr>
    <a:masterClrMapping/>
  </p:clrMapOvr>
  <p:transition advClick="0" advTm="584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19538"/>
            <a:ext cx="9144000" cy="2938462"/>
          </a:xfrm>
          <a:prstGeom prst="rect">
            <a:avLst/>
          </a:prstGeom>
          <a:gradFill>
            <a:gsLst>
              <a:gs pos="30000">
                <a:schemeClr val="bg1"/>
              </a:gs>
              <a:gs pos="66000">
                <a:schemeClr val="bg1">
                  <a:lumMod val="95000"/>
                </a:schemeClr>
              </a:gs>
              <a:gs pos="85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357188" y="381000"/>
            <a:ext cx="5205412"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mn-lt"/>
                <a:cs typeface="+mn-cs"/>
              </a:rPr>
              <a:t>FINANCES &amp; RESPONSIBILITIES GOALS</a:t>
            </a:r>
          </a:p>
        </p:txBody>
      </p:sp>
      <p:grpSp>
        <p:nvGrpSpPr>
          <p:cNvPr id="55299" name="Group 255"/>
          <p:cNvGrpSpPr>
            <a:grpSpLocks/>
          </p:cNvGrpSpPr>
          <p:nvPr/>
        </p:nvGrpSpPr>
        <p:grpSpPr bwMode="auto">
          <a:xfrm>
            <a:off x="19050" y="1198563"/>
            <a:ext cx="8678863" cy="4797425"/>
            <a:chOff x="19665" y="1198423"/>
            <a:chExt cx="8677582" cy="4797353"/>
          </a:xfrm>
        </p:grpSpPr>
        <p:grpSp>
          <p:nvGrpSpPr>
            <p:cNvPr id="55300" name="Group 12"/>
            <p:cNvGrpSpPr>
              <a:grpSpLocks/>
            </p:cNvGrpSpPr>
            <p:nvPr/>
          </p:nvGrpSpPr>
          <p:grpSpPr bwMode="auto">
            <a:xfrm>
              <a:off x="1371600" y="1204452"/>
              <a:ext cx="7315200" cy="1143000"/>
              <a:chOff x="990600" y="1524000"/>
              <a:chExt cx="7315200" cy="1143000"/>
            </a:xfrm>
          </p:grpSpPr>
          <p:sp>
            <p:nvSpPr>
              <p:cNvPr id="3" name="Rectangle 2"/>
              <p:cNvSpPr/>
              <p:nvPr/>
            </p:nvSpPr>
            <p:spPr>
              <a:xfrm>
                <a:off x="991015" y="1524321"/>
                <a:ext cx="7314120" cy="11429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Isosceles Triangle 7"/>
              <p:cNvSpPr/>
              <p:nvPr/>
            </p:nvSpPr>
            <p:spPr>
              <a:xfrm rot="5400000">
                <a:off x="971953" y="1949777"/>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5301" name="Group 13"/>
            <p:cNvGrpSpPr>
              <a:grpSpLocks/>
            </p:cNvGrpSpPr>
            <p:nvPr/>
          </p:nvGrpSpPr>
          <p:grpSpPr bwMode="auto">
            <a:xfrm>
              <a:off x="1371600" y="2403168"/>
              <a:ext cx="7315200" cy="1143000"/>
              <a:chOff x="990600" y="2722306"/>
              <a:chExt cx="7315200" cy="1143000"/>
            </a:xfrm>
          </p:grpSpPr>
          <p:sp>
            <p:nvSpPr>
              <p:cNvPr id="5" name="Rectangle 4"/>
              <p:cNvSpPr/>
              <p:nvPr/>
            </p:nvSpPr>
            <p:spPr>
              <a:xfrm>
                <a:off x="991015" y="2722455"/>
                <a:ext cx="7314120" cy="1142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Isosceles Triangle 9"/>
              <p:cNvSpPr/>
              <p:nvPr/>
            </p:nvSpPr>
            <p:spPr>
              <a:xfrm rot="5400000">
                <a:off x="971953" y="3268560"/>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5302" name="Group 14"/>
            <p:cNvGrpSpPr>
              <a:grpSpLocks/>
            </p:cNvGrpSpPr>
            <p:nvPr/>
          </p:nvGrpSpPr>
          <p:grpSpPr bwMode="auto">
            <a:xfrm>
              <a:off x="1362382" y="3601884"/>
              <a:ext cx="7324418" cy="1143000"/>
              <a:chOff x="981382" y="3915697"/>
              <a:chExt cx="7324418" cy="1143000"/>
            </a:xfrm>
          </p:grpSpPr>
          <p:sp>
            <p:nvSpPr>
              <p:cNvPr id="6" name="Rectangle 5"/>
              <p:cNvSpPr/>
              <p:nvPr/>
            </p:nvSpPr>
            <p:spPr>
              <a:xfrm>
                <a:off x="991016" y="3915675"/>
                <a:ext cx="7314121" cy="11429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Isosceles Triangle 10"/>
              <p:cNvSpPr/>
              <p:nvPr/>
            </p:nvSpPr>
            <p:spPr>
              <a:xfrm rot="5400000">
                <a:off x="962430" y="4461780"/>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5303" name="Group 15"/>
            <p:cNvGrpSpPr>
              <a:grpSpLocks/>
            </p:cNvGrpSpPr>
            <p:nvPr/>
          </p:nvGrpSpPr>
          <p:grpSpPr bwMode="auto">
            <a:xfrm>
              <a:off x="1371600" y="4800600"/>
              <a:ext cx="7315200" cy="1143000"/>
              <a:chOff x="990600" y="5120148"/>
              <a:chExt cx="7315200" cy="1143000"/>
            </a:xfrm>
          </p:grpSpPr>
          <p:sp>
            <p:nvSpPr>
              <p:cNvPr id="7" name="Rectangle 6"/>
              <p:cNvSpPr/>
              <p:nvPr/>
            </p:nvSpPr>
            <p:spPr>
              <a:xfrm>
                <a:off x="991015" y="5119954"/>
                <a:ext cx="7314120" cy="1142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Isosceles Triangle 11"/>
              <p:cNvSpPr/>
              <p:nvPr/>
            </p:nvSpPr>
            <p:spPr>
              <a:xfrm rot="5400000">
                <a:off x="973540" y="5620022"/>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7" name="TextBox 16"/>
            <p:cNvSpPr txBox="1"/>
            <p:nvPr/>
          </p:nvSpPr>
          <p:spPr>
            <a:xfrm>
              <a:off x="346642" y="1515918"/>
              <a:ext cx="1142831" cy="584191"/>
            </a:xfrm>
            <a:prstGeom prst="rect">
              <a:avLst/>
            </a:prstGeom>
            <a:noFill/>
          </p:spPr>
          <p:txBody>
            <a:bodyPr>
              <a:spAutoFit/>
            </a:bodyPr>
            <a:lstStyle/>
            <a:p>
              <a:pPr algn="ctr" fontAlgn="auto">
                <a:spcBef>
                  <a:spcPts val="0"/>
                </a:spcBef>
                <a:spcAft>
                  <a:spcPts val="0"/>
                </a:spcAft>
                <a:defRPr/>
              </a:pPr>
              <a:r>
                <a:rPr lang="en-US" sz="1600" b="1" dirty="0">
                  <a:solidFill>
                    <a:schemeClr val="accent3">
                      <a:lumMod val="50000"/>
                    </a:schemeClr>
                  </a:solidFill>
                  <a:latin typeface="+mn-lt"/>
                  <a:cs typeface="+mn-cs"/>
                </a:rPr>
                <a:t>30 </a:t>
              </a:r>
            </a:p>
            <a:p>
              <a:pPr algn="ctr" fontAlgn="auto">
                <a:spcBef>
                  <a:spcPts val="0"/>
                </a:spcBef>
                <a:spcAft>
                  <a:spcPts val="0"/>
                </a:spcAft>
                <a:defRPr/>
              </a:pPr>
              <a:r>
                <a:rPr lang="en-US" sz="1600" b="1" dirty="0">
                  <a:solidFill>
                    <a:schemeClr val="accent3">
                      <a:lumMod val="50000"/>
                    </a:schemeClr>
                  </a:solidFill>
                  <a:latin typeface="+mn-lt"/>
                  <a:cs typeface="+mn-cs"/>
                </a:rPr>
                <a:t>DAYS</a:t>
              </a:r>
            </a:p>
          </p:txBody>
        </p:sp>
        <p:sp>
          <p:nvSpPr>
            <p:cNvPr id="18" name="TextBox 17"/>
            <p:cNvSpPr txBox="1"/>
            <p:nvPr/>
          </p:nvSpPr>
          <p:spPr>
            <a:xfrm>
              <a:off x="157758" y="2720812"/>
              <a:ext cx="1331715" cy="584191"/>
            </a:xfrm>
            <a:prstGeom prst="rect">
              <a:avLst/>
            </a:prstGeom>
            <a:noFill/>
          </p:spPr>
          <p:txBody>
            <a:bodyPr>
              <a:spAutoFit/>
            </a:bodyPr>
            <a:lstStyle/>
            <a:p>
              <a:pPr algn="ctr" fontAlgn="auto">
                <a:spcBef>
                  <a:spcPts val="0"/>
                </a:spcBef>
                <a:spcAft>
                  <a:spcPts val="0"/>
                </a:spcAft>
                <a:defRPr/>
              </a:pPr>
              <a:r>
                <a:rPr lang="en-US" sz="1600" b="1" dirty="0">
                  <a:solidFill>
                    <a:schemeClr val="accent3">
                      <a:lumMod val="50000"/>
                    </a:schemeClr>
                  </a:solidFill>
                  <a:latin typeface="+mn-lt"/>
                  <a:cs typeface="+mn-cs"/>
                </a:rPr>
                <a:t>3 </a:t>
              </a:r>
            </a:p>
            <a:p>
              <a:pPr algn="ctr" fontAlgn="auto">
                <a:spcBef>
                  <a:spcPts val="0"/>
                </a:spcBef>
                <a:spcAft>
                  <a:spcPts val="0"/>
                </a:spcAft>
                <a:defRPr/>
              </a:pPr>
              <a:r>
                <a:rPr lang="en-US" sz="1600" b="1" dirty="0">
                  <a:solidFill>
                    <a:schemeClr val="accent3">
                      <a:lumMod val="50000"/>
                    </a:schemeClr>
                  </a:solidFill>
                  <a:latin typeface="+mn-lt"/>
                  <a:cs typeface="+mn-cs"/>
                </a:rPr>
                <a:t>MONTHS</a:t>
              </a:r>
            </a:p>
          </p:txBody>
        </p:sp>
        <p:sp>
          <p:nvSpPr>
            <p:cNvPr id="19" name="TextBox 18"/>
            <p:cNvSpPr txBox="1"/>
            <p:nvPr/>
          </p:nvSpPr>
          <p:spPr>
            <a:xfrm>
              <a:off x="157758" y="3920944"/>
              <a:ext cx="1331715" cy="584191"/>
            </a:xfrm>
            <a:prstGeom prst="rect">
              <a:avLst/>
            </a:prstGeom>
            <a:noFill/>
          </p:spPr>
          <p:txBody>
            <a:bodyPr>
              <a:spAutoFit/>
            </a:bodyPr>
            <a:lstStyle/>
            <a:p>
              <a:pPr algn="ctr" fontAlgn="auto">
                <a:spcBef>
                  <a:spcPts val="0"/>
                </a:spcBef>
                <a:spcAft>
                  <a:spcPts val="0"/>
                </a:spcAft>
                <a:defRPr/>
              </a:pPr>
              <a:r>
                <a:rPr lang="en-US" sz="1600" b="1" dirty="0">
                  <a:solidFill>
                    <a:schemeClr val="accent3">
                      <a:lumMod val="50000"/>
                    </a:schemeClr>
                  </a:solidFill>
                  <a:latin typeface="+mn-lt"/>
                  <a:cs typeface="+mn-cs"/>
                </a:rPr>
                <a:t>6 </a:t>
              </a:r>
            </a:p>
            <a:p>
              <a:pPr algn="ctr" fontAlgn="auto">
                <a:spcBef>
                  <a:spcPts val="0"/>
                </a:spcBef>
                <a:spcAft>
                  <a:spcPts val="0"/>
                </a:spcAft>
                <a:defRPr/>
              </a:pPr>
              <a:r>
                <a:rPr lang="en-US" sz="1600" b="1" dirty="0">
                  <a:solidFill>
                    <a:schemeClr val="accent3">
                      <a:lumMod val="50000"/>
                    </a:schemeClr>
                  </a:solidFill>
                  <a:latin typeface="+mn-lt"/>
                  <a:cs typeface="+mn-cs"/>
                </a:rPr>
                <a:t>MONTHS</a:t>
              </a:r>
            </a:p>
          </p:txBody>
        </p:sp>
        <p:sp>
          <p:nvSpPr>
            <p:cNvPr id="20" name="TextBox 19"/>
            <p:cNvSpPr txBox="1"/>
            <p:nvPr/>
          </p:nvSpPr>
          <p:spPr>
            <a:xfrm>
              <a:off x="19665" y="5071865"/>
              <a:ext cx="1469808" cy="585778"/>
            </a:xfrm>
            <a:prstGeom prst="rect">
              <a:avLst/>
            </a:prstGeom>
            <a:noFill/>
          </p:spPr>
          <p:txBody>
            <a:bodyPr>
              <a:spAutoFit/>
            </a:bodyPr>
            <a:lstStyle/>
            <a:p>
              <a:pPr algn="ctr" fontAlgn="auto">
                <a:spcBef>
                  <a:spcPts val="0"/>
                </a:spcBef>
                <a:spcAft>
                  <a:spcPts val="0"/>
                </a:spcAft>
                <a:defRPr/>
              </a:pPr>
              <a:r>
                <a:rPr lang="en-US" sz="1600" b="1" dirty="0">
                  <a:solidFill>
                    <a:schemeClr val="accent3">
                      <a:lumMod val="50000"/>
                    </a:schemeClr>
                  </a:solidFill>
                  <a:latin typeface="+mn-lt"/>
                  <a:cs typeface="+mn-cs"/>
                </a:rPr>
                <a:t>12 </a:t>
              </a:r>
            </a:p>
            <a:p>
              <a:pPr algn="ctr" fontAlgn="auto">
                <a:spcBef>
                  <a:spcPts val="0"/>
                </a:spcBef>
                <a:spcAft>
                  <a:spcPts val="0"/>
                </a:spcAft>
                <a:defRPr/>
              </a:pPr>
              <a:r>
                <a:rPr lang="en-US" sz="1600" b="1" dirty="0">
                  <a:solidFill>
                    <a:schemeClr val="accent3">
                      <a:lumMod val="50000"/>
                    </a:schemeClr>
                  </a:solidFill>
                  <a:latin typeface="+mn-lt"/>
                  <a:cs typeface="+mn-cs"/>
                </a:rPr>
                <a:t>MONTHS</a:t>
              </a:r>
            </a:p>
          </p:txBody>
        </p:sp>
        <p:grpSp>
          <p:nvGrpSpPr>
            <p:cNvPr id="55308" name="Group 120"/>
            <p:cNvGrpSpPr>
              <a:grpSpLocks/>
            </p:cNvGrpSpPr>
            <p:nvPr/>
          </p:nvGrpSpPr>
          <p:grpSpPr bwMode="auto">
            <a:xfrm>
              <a:off x="1752600" y="4721941"/>
              <a:ext cx="6886268" cy="1273835"/>
              <a:chOff x="1728019" y="1137660"/>
              <a:chExt cx="6886268" cy="1273835"/>
            </a:xfrm>
          </p:grpSpPr>
          <p:grpSp>
            <p:nvGrpSpPr>
              <p:cNvPr id="55404" name="Group 33"/>
              <p:cNvGrpSpPr>
                <a:grpSpLocks/>
              </p:cNvGrpSpPr>
              <p:nvPr/>
            </p:nvGrpSpPr>
            <p:grpSpPr bwMode="auto">
              <a:xfrm>
                <a:off x="2514600" y="1229647"/>
                <a:ext cx="1298378" cy="1034231"/>
                <a:chOff x="2514600" y="1229647"/>
                <a:chExt cx="1298378" cy="1034231"/>
              </a:xfrm>
            </p:grpSpPr>
            <p:sp>
              <p:nvSpPr>
                <p:cNvPr id="22" name="TextBox 21"/>
                <p:cNvSpPr txBox="1"/>
                <p:nvPr/>
              </p:nvSpPr>
              <p:spPr>
                <a:xfrm rot="16200000">
                  <a:off x="2174334" y="1571741"/>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BUDGET</a:t>
                  </a:r>
                </a:p>
              </p:txBody>
            </p:sp>
            <p:grpSp>
              <p:nvGrpSpPr>
                <p:cNvPr id="55431" name="Group 26"/>
                <p:cNvGrpSpPr>
                  <a:grpSpLocks/>
                </p:cNvGrpSpPr>
                <p:nvPr/>
              </p:nvGrpSpPr>
              <p:grpSpPr bwMode="auto">
                <a:xfrm>
                  <a:off x="2822378" y="1288026"/>
                  <a:ext cx="990600" cy="975852"/>
                  <a:chOff x="-2426110" y="2801268"/>
                  <a:chExt cx="990600" cy="975852"/>
                </a:xfrm>
              </p:grpSpPr>
              <p:sp>
                <p:nvSpPr>
                  <p:cNvPr id="26" name="Rectangle 25"/>
                  <p:cNvSpPr/>
                  <p:nvPr/>
                </p:nvSpPr>
                <p:spPr>
                  <a:xfrm>
                    <a:off x="-2424897" y="2802391"/>
                    <a:ext cx="988867" cy="97471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347121" y="2896053"/>
                    <a:ext cx="838076" cy="608003"/>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405" name="Group 34"/>
              <p:cNvGrpSpPr>
                <a:grpSpLocks/>
              </p:cNvGrpSpPr>
              <p:nvPr/>
            </p:nvGrpSpPr>
            <p:grpSpPr bwMode="auto">
              <a:xfrm>
                <a:off x="4890674" y="1230645"/>
                <a:ext cx="1343852" cy="1033233"/>
                <a:chOff x="4572000" y="1230645"/>
                <a:chExt cx="1343852" cy="1033233"/>
              </a:xfrm>
            </p:grpSpPr>
            <p:sp>
              <p:nvSpPr>
                <p:cNvPr id="23" name="TextBox 22"/>
                <p:cNvSpPr txBox="1"/>
                <p:nvPr/>
              </p:nvSpPr>
              <p:spPr>
                <a:xfrm rot="16200000">
                  <a:off x="4231003" y="1572534"/>
                  <a:ext cx="988999" cy="307930"/>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DEBT</a:t>
                  </a:r>
                </a:p>
              </p:txBody>
            </p:sp>
            <p:grpSp>
              <p:nvGrpSpPr>
                <p:cNvPr id="55427" name="Group 27"/>
                <p:cNvGrpSpPr>
                  <a:grpSpLocks/>
                </p:cNvGrpSpPr>
                <p:nvPr/>
              </p:nvGrpSpPr>
              <p:grpSpPr bwMode="auto">
                <a:xfrm>
                  <a:off x="4925252" y="1288026"/>
                  <a:ext cx="990600" cy="975852"/>
                  <a:chOff x="-2426110" y="2801268"/>
                  <a:chExt cx="990600" cy="975852"/>
                </a:xfrm>
              </p:grpSpPr>
              <p:sp>
                <p:nvSpPr>
                  <p:cNvPr id="29" name="Rectangle 28"/>
                  <p:cNvSpPr/>
                  <p:nvPr/>
                </p:nvSpPr>
                <p:spPr>
                  <a:xfrm>
                    <a:off x="-2425864" y="2802391"/>
                    <a:ext cx="990454" cy="97471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346501" y="2896053"/>
                    <a:ext cx="838076" cy="608003"/>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406" name="Group 35"/>
              <p:cNvGrpSpPr>
                <a:grpSpLocks/>
              </p:cNvGrpSpPr>
              <p:nvPr/>
            </p:nvGrpSpPr>
            <p:grpSpPr bwMode="auto">
              <a:xfrm>
                <a:off x="7312222" y="1137660"/>
                <a:ext cx="1302065" cy="1273835"/>
                <a:chOff x="7312222" y="1137660"/>
                <a:chExt cx="1302065" cy="1273835"/>
              </a:xfrm>
            </p:grpSpPr>
            <p:sp>
              <p:nvSpPr>
                <p:cNvPr id="24" name="TextBox 23"/>
                <p:cNvSpPr txBox="1"/>
                <p:nvPr/>
              </p:nvSpPr>
              <p:spPr>
                <a:xfrm rot="16200000">
                  <a:off x="6829765" y="1620952"/>
                  <a:ext cx="1273156" cy="307930"/>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RETIREMENT</a:t>
                  </a:r>
                </a:p>
              </p:txBody>
            </p:sp>
            <p:grpSp>
              <p:nvGrpSpPr>
                <p:cNvPr id="55423" name="Group 30"/>
                <p:cNvGrpSpPr>
                  <a:grpSpLocks/>
                </p:cNvGrpSpPr>
                <p:nvPr/>
              </p:nvGrpSpPr>
              <p:grpSpPr bwMode="auto">
                <a:xfrm>
                  <a:off x="7623687" y="1288026"/>
                  <a:ext cx="990600" cy="975852"/>
                  <a:chOff x="-2426110" y="2801268"/>
                  <a:chExt cx="990600" cy="975852"/>
                </a:xfrm>
              </p:grpSpPr>
              <p:sp>
                <p:nvSpPr>
                  <p:cNvPr id="32" name="Rectangle 31"/>
                  <p:cNvSpPr/>
                  <p:nvPr/>
                </p:nvSpPr>
                <p:spPr>
                  <a:xfrm>
                    <a:off x="-2426315" y="2802391"/>
                    <a:ext cx="990454" cy="97471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346952" y="2896053"/>
                    <a:ext cx="838076" cy="608003"/>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407" name="Group 105"/>
              <p:cNvGrpSpPr>
                <a:grpSpLocks/>
              </p:cNvGrpSpPr>
              <p:nvPr/>
            </p:nvGrpSpPr>
            <p:grpSpPr bwMode="auto">
              <a:xfrm>
                <a:off x="1728019" y="1455544"/>
                <a:ext cx="762000" cy="599583"/>
                <a:chOff x="-2895600" y="1991217"/>
                <a:chExt cx="762000" cy="599583"/>
              </a:xfrm>
            </p:grpSpPr>
            <p:cxnSp>
              <p:nvCxnSpPr>
                <p:cNvPr id="107" name="Straight Connector 106"/>
                <p:cNvCxnSpPr/>
                <p:nvPr/>
              </p:nvCxnSpPr>
              <p:spPr>
                <a:xfrm>
                  <a:off x="-2895241"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5241"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5241"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895241"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408" name="Group 110"/>
              <p:cNvGrpSpPr>
                <a:grpSpLocks/>
              </p:cNvGrpSpPr>
              <p:nvPr/>
            </p:nvGrpSpPr>
            <p:grpSpPr bwMode="auto">
              <a:xfrm>
                <a:off x="4113926" y="1455544"/>
                <a:ext cx="762000" cy="599583"/>
                <a:chOff x="-2895600" y="1991217"/>
                <a:chExt cx="762000" cy="599583"/>
              </a:xfrm>
            </p:grpSpPr>
            <p:cxnSp>
              <p:nvCxnSpPr>
                <p:cNvPr id="112" name="Straight Connector 111"/>
                <p:cNvCxnSpPr/>
                <p:nvPr/>
              </p:nvCxnSpPr>
              <p:spPr>
                <a:xfrm>
                  <a:off x="-2895487"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895487"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95487"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895487"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409" name="Group 115"/>
              <p:cNvGrpSpPr>
                <a:grpSpLocks/>
              </p:cNvGrpSpPr>
              <p:nvPr/>
            </p:nvGrpSpPr>
            <p:grpSpPr bwMode="auto">
              <a:xfrm>
                <a:off x="6535474" y="1455544"/>
                <a:ext cx="762000" cy="599583"/>
                <a:chOff x="-2895600" y="1991217"/>
                <a:chExt cx="762000" cy="599583"/>
              </a:xfrm>
            </p:grpSpPr>
            <p:cxnSp>
              <p:nvCxnSpPr>
                <p:cNvPr id="117" name="Straight Connector 116"/>
                <p:cNvCxnSpPr/>
                <p:nvPr/>
              </p:nvCxnSpPr>
              <p:spPr>
                <a:xfrm>
                  <a:off x="-2896456"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6456"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896456"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96456"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5309" name="Group 121"/>
            <p:cNvGrpSpPr>
              <a:grpSpLocks/>
            </p:cNvGrpSpPr>
            <p:nvPr/>
          </p:nvGrpSpPr>
          <p:grpSpPr bwMode="auto">
            <a:xfrm>
              <a:off x="1752600" y="2381061"/>
              <a:ext cx="6886268" cy="1165107"/>
              <a:chOff x="1728019" y="1229647"/>
              <a:chExt cx="6886268" cy="1165107"/>
            </a:xfrm>
          </p:grpSpPr>
          <p:grpSp>
            <p:nvGrpSpPr>
              <p:cNvPr id="55374" name="Group 122"/>
              <p:cNvGrpSpPr>
                <a:grpSpLocks/>
              </p:cNvGrpSpPr>
              <p:nvPr/>
            </p:nvGrpSpPr>
            <p:grpSpPr bwMode="auto">
              <a:xfrm>
                <a:off x="2514600" y="1229647"/>
                <a:ext cx="1298378" cy="1034231"/>
                <a:chOff x="2514600" y="1229647"/>
                <a:chExt cx="1298378" cy="1034231"/>
              </a:xfrm>
            </p:grpSpPr>
            <p:sp>
              <p:nvSpPr>
                <p:cNvPr id="149" name="TextBox 148"/>
                <p:cNvSpPr txBox="1"/>
                <p:nvPr/>
              </p:nvSpPr>
              <p:spPr>
                <a:xfrm rot="16200000">
                  <a:off x="2174334" y="1571006"/>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BUDGET</a:t>
                  </a:r>
                </a:p>
              </p:txBody>
            </p:sp>
            <p:grpSp>
              <p:nvGrpSpPr>
                <p:cNvPr id="55401" name="Group 149"/>
                <p:cNvGrpSpPr>
                  <a:grpSpLocks/>
                </p:cNvGrpSpPr>
                <p:nvPr/>
              </p:nvGrpSpPr>
              <p:grpSpPr bwMode="auto">
                <a:xfrm>
                  <a:off x="2822378" y="1288026"/>
                  <a:ext cx="990600" cy="975852"/>
                  <a:chOff x="-2426110" y="2801268"/>
                  <a:chExt cx="990600" cy="975852"/>
                </a:xfrm>
              </p:grpSpPr>
              <p:sp>
                <p:nvSpPr>
                  <p:cNvPr id="151" name="Rectangle 150"/>
                  <p:cNvSpPr/>
                  <p:nvPr/>
                </p:nvSpPr>
                <p:spPr>
                  <a:xfrm>
                    <a:off x="-2424897" y="2801657"/>
                    <a:ext cx="988867" cy="97629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2" name="Rectangle 151"/>
                  <p:cNvSpPr/>
                  <p:nvPr/>
                </p:nvSpPr>
                <p:spPr>
                  <a:xfrm>
                    <a:off x="-2347121" y="2895318"/>
                    <a:ext cx="838076" cy="609591"/>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75" name="Group 123"/>
              <p:cNvGrpSpPr>
                <a:grpSpLocks/>
              </p:cNvGrpSpPr>
              <p:nvPr/>
            </p:nvGrpSpPr>
            <p:grpSpPr bwMode="auto">
              <a:xfrm>
                <a:off x="4890674" y="1230645"/>
                <a:ext cx="1343852" cy="1033233"/>
                <a:chOff x="4572000" y="1230645"/>
                <a:chExt cx="1343852" cy="1033233"/>
              </a:xfrm>
            </p:grpSpPr>
            <p:sp>
              <p:nvSpPr>
                <p:cNvPr id="145" name="TextBox 144"/>
                <p:cNvSpPr txBox="1"/>
                <p:nvPr/>
              </p:nvSpPr>
              <p:spPr>
                <a:xfrm rot="16200000">
                  <a:off x="4230210" y="1572593"/>
                  <a:ext cx="990586" cy="307930"/>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DEBT</a:t>
                  </a:r>
                </a:p>
              </p:txBody>
            </p:sp>
            <p:grpSp>
              <p:nvGrpSpPr>
                <p:cNvPr id="55397" name="Group 145"/>
                <p:cNvGrpSpPr>
                  <a:grpSpLocks/>
                </p:cNvGrpSpPr>
                <p:nvPr/>
              </p:nvGrpSpPr>
              <p:grpSpPr bwMode="auto">
                <a:xfrm>
                  <a:off x="4925252" y="1288026"/>
                  <a:ext cx="990600" cy="975852"/>
                  <a:chOff x="-2426110" y="2801268"/>
                  <a:chExt cx="990600" cy="975852"/>
                </a:xfrm>
              </p:grpSpPr>
              <p:sp>
                <p:nvSpPr>
                  <p:cNvPr id="147" name="Rectangle 146"/>
                  <p:cNvSpPr/>
                  <p:nvPr/>
                </p:nvSpPr>
                <p:spPr>
                  <a:xfrm>
                    <a:off x="-2425864" y="2801657"/>
                    <a:ext cx="990454" cy="97629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Rectangle 147"/>
                  <p:cNvSpPr/>
                  <p:nvPr/>
                </p:nvSpPr>
                <p:spPr>
                  <a:xfrm>
                    <a:off x="-2346501" y="2895318"/>
                    <a:ext cx="838076" cy="60959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76" name="Group 124"/>
              <p:cNvGrpSpPr>
                <a:grpSpLocks/>
              </p:cNvGrpSpPr>
              <p:nvPr/>
            </p:nvGrpSpPr>
            <p:grpSpPr bwMode="auto">
              <a:xfrm>
                <a:off x="7312222" y="1237884"/>
                <a:ext cx="1302065" cy="1156870"/>
                <a:chOff x="7312222" y="1237884"/>
                <a:chExt cx="1302065" cy="1156870"/>
              </a:xfrm>
            </p:grpSpPr>
            <p:sp>
              <p:nvSpPr>
                <p:cNvPr id="141" name="TextBox 140"/>
                <p:cNvSpPr txBox="1"/>
                <p:nvPr/>
              </p:nvSpPr>
              <p:spPr>
                <a:xfrm rot="16200000">
                  <a:off x="6887708" y="1662286"/>
                  <a:ext cx="1157270" cy="307930"/>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RETIREMENT</a:t>
                  </a:r>
                </a:p>
              </p:txBody>
            </p:sp>
            <p:grpSp>
              <p:nvGrpSpPr>
                <p:cNvPr id="55393" name="Group 141"/>
                <p:cNvGrpSpPr>
                  <a:grpSpLocks/>
                </p:cNvGrpSpPr>
                <p:nvPr/>
              </p:nvGrpSpPr>
              <p:grpSpPr bwMode="auto">
                <a:xfrm>
                  <a:off x="7623687" y="1288026"/>
                  <a:ext cx="990600" cy="975852"/>
                  <a:chOff x="-2426110" y="2801268"/>
                  <a:chExt cx="990600" cy="975852"/>
                </a:xfrm>
              </p:grpSpPr>
              <p:sp>
                <p:nvSpPr>
                  <p:cNvPr id="143" name="Rectangle 142"/>
                  <p:cNvSpPr/>
                  <p:nvPr/>
                </p:nvSpPr>
                <p:spPr>
                  <a:xfrm>
                    <a:off x="-2426315" y="2801657"/>
                    <a:ext cx="990454" cy="97629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Rectangle 143"/>
                  <p:cNvSpPr/>
                  <p:nvPr/>
                </p:nvSpPr>
                <p:spPr>
                  <a:xfrm>
                    <a:off x="-2346952" y="2895318"/>
                    <a:ext cx="838076" cy="609591"/>
                  </a:xfrm>
                  <a:prstGeom prst="rec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77" name="Group 125"/>
              <p:cNvGrpSpPr>
                <a:grpSpLocks/>
              </p:cNvGrpSpPr>
              <p:nvPr/>
            </p:nvGrpSpPr>
            <p:grpSpPr bwMode="auto">
              <a:xfrm>
                <a:off x="1728019" y="1455544"/>
                <a:ext cx="762000" cy="599583"/>
                <a:chOff x="-2895600" y="1991217"/>
                <a:chExt cx="762000" cy="599583"/>
              </a:xfrm>
            </p:grpSpPr>
            <p:cxnSp>
              <p:nvCxnSpPr>
                <p:cNvPr id="137" name="Straight Connector 136"/>
                <p:cNvCxnSpPr/>
                <p:nvPr/>
              </p:nvCxnSpPr>
              <p:spPr>
                <a:xfrm>
                  <a:off x="-2895241"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895241"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895241"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895241"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378" name="Group 126"/>
              <p:cNvGrpSpPr>
                <a:grpSpLocks/>
              </p:cNvGrpSpPr>
              <p:nvPr/>
            </p:nvGrpSpPr>
            <p:grpSpPr bwMode="auto">
              <a:xfrm>
                <a:off x="4113926" y="1455544"/>
                <a:ext cx="762000" cy="599583"/>
                <a:chOff x="-2895600" y="1991217"/>
                <a:chExt cx="762000" cy="599583"/>
              </a:xfrm>
            </p:grpSpPr>
            <p:cxnSp>
              <p:nvCxnSpPr>
                <p:cNvPr id="133" name="Straight Connector 132"/>
                <p:cNvCxnSpPr/>
                <p:nvPr/>
              </p:nvCxnSpPr>
              <p:spPr>
                <a:xfrm>
                  <a:off x="-2895487"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95487"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895487"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895487"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379" name="Group 127"/>
              <p:cNvGrpSpPr>
                <a:grpSpLocks/>
              </p:cNvGrpSpPr>
              <p:nvPr/>
            </p:nvGrpSpPr>
            <p:grpSpPr bwMode="auto">
              <a:xfrm>
                <a:off x="6535474" y="1455544"/>
                <a:ext cx="762000" cy="599583"/>
                <a:chOff x="-2895600" y="1991217"/>
                <a:chExt cx="762000" cy="599583"/>
              </a:xfrm>
            </p:grpSpPr>
            <p:cxnSp>
              <p:nvCxnSpPr>
                <p:cNvPr id="129" name="Straight Connector 128"/>
                <p:cNvCxnSpPr/>
                <p:nvPr/>
              </p:nvCxnSpPr>
              <p:spPr>
                <a:xfrm>
                  <a:off x="-2896456"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896456"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896456"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896456"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5310" name="Group 183"/>
            <p:cNvGrpSpPr>
              <a:grpSpLocks/>
            </p:cNvGrpSpPr>
            <p:nvPr/>
          </p:nvGrpSpPr>
          <p:grpSpPr bwMode="auto">
            <a:xfrm>
              <a:off x="1752600" y="3625352"/>
              <a:ext cx="6886268" cy="1175247"/>
              <a:chOff x="1728019" y="1229647"/>
              <a:chExt cx="6886268" cy="1175247"/>
            </a:xfrm>
          </p:grpSpPr>
          <p:grpSp>
            <p:nvGrpSpPr>
              <p:cNvPr id="55344" name="Group 184"/>
              <p:cNvGrpSpPr>
                <a:grpSpLocks/>
              </p:cNvGrpSpPr>
              <p:nvPr/>
            </p:nvGrpSpPr>
            <p:grpSpPr bwMode="auto">
              <a:xfrm>
                <a:off x="2514600" y="1229647"/>
                <a:ext cx="1298378" cy="1034231"/>
                <a:chOff x="2514600" y="1229647"/>
                <a:chExt cx="1298378" cy="1034231"/>
              </a:xfrm>
            </p:grpSpPr>
            <p:sp>
              <p:nvSpPr>
                <p:cNvPr id="211" name="TextBox 210"/>
                <p:cNvSpPr txBox="1"/>
                <p:nvPr/>
              </p:nvSpPr>
              <p:spPr>
                <a:xfrm rot="16200000">
                  <a:off x="2174335" y="1571296"/>
                  <a:ext cx="990585" cy="307929"/>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BUDGET</a:t>
                  </a:r>
                </a:p>
              </p:txBody>
            </p:sp>
            <p:grpSp>
              <p:nvGrpSpPr>
                <p:cNvPr id="55371" name="Group 211"/>
                <p:cNvGrpSpPr>
                  <a:grpSpLocks/>
                </p:cNvGrpSpPr>
                <p:nvPr/>
              </p:nvGrpSpPr>
              <p:grpSpPr bwMode="auto">
                <a:xfrm>
                  <a:off x="2822378" y="1288026"/>
                  <a:ext cx="990600" cy="975852"/>
                  <a:chOff x="-2426110" y="2801268"/>
                  <a:chExt cx="990600" cy="975852"/>
                </a:xfrm>
              </p:grpSpPr>
              <p:sp>
                <p:nvSpPr>
                  <p:cNvPr id="213" name="Rectangle 212"/>
                  <p:cNvSpPr/>
                  <p:nvPr/>
                </p:nvSpPr>
                <p:spPr>
                  <a:xfrm>
                    <a:off x="-2424897" y="2801948"/>
                    <a:ext cx="988867" cy="97471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 name="Rectangle 213"/>
                  <p:cNvSpPr/>
                  <p:nvPr/>
                </p:nvSpPr>
                <p:spPr>
                  <a:xfrm>
                    <a:off x="-2347121" y="2895609"/>
                    <a:ext cx="838076" cy="608004"/>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45" name="Group 185"/>
              <p:cNvGrpSpPr>
                <a:grpSpLocks/>
              </p:cNvGrpSpPr>
              <p:nvPr/>
            </p:nvGrpSpPr>
            <p:grpSpPr bwMode="auto">
              <a:xfrm>
                <a:off x="4890674" y="1230645"/>
                <a:ext cx="1343852" cy="1033233"/>
                <a:chOff x="4572000" y="1230645"/>
                <a:chExt cx="1343852" cy="1033233"/>
              </a:xfrm>
            </p:grpSpPr>
            <p:sp>
              <p:nvSpPr>
                <p:cNvPr id="207" name="TextBox 206"/>
                <p:cNvSpPr txBox="1"/>
                <p:nvPr/>
              </p:nvSpPr>
              <p:spPr>
                <a:xfrm rot="16200000">
                  <a:off x="4231004" y="1572090"/>
                  <a:ext cx="988997" cy="307930"/>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DEBT</a:t>
                  </a:r>
                </a:p>
              </p:txBody>
            </p:sp>
            <p:grpSp>
              <p:nvGrpSpPr>
                <p:cNvPr id="55367" name="Group 207"/>
                <p:cNvGrpSpPr>
                  <a:grpSpLocks/>
                </p:cNvGrpSpPr>
                <p:nvPr/>
              </p:nvGrpSpPr>
              <p:grpSpPr bwMode="auto">
                <a:xfrm>
                  <a:off x="4925252" y="1288026"/>
                  <a:ext cx="990600" cy="975852"/>
                  <a:chOff x="-2426110" y="2801268"/>
                  <a:chExt cx="990600" cy="975852"/>
                </a:xfrm>
              </p:grpSpPr>
              <p:sp>
                <p:nvSpPr>
                  <p:cNvPr id="209" name="Rectangle 208"/>
                  <p:cNvSpPr/>
                  <p:nvPr/>
                </p:nvSpPr>
                <p:spPr>
                  <a:xfrm>
                    <a:off x="-2425864" y="2801948"/>
                    <a:ext cx="990454" cy="97471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Rectangle 209"/>
                  <p:cNvSpPr/>
                  <p:nvPr/>
                </p:nvSpPr>
                <p:spPr>
                  <a:xfrm>
                    <a:off x="-2346501" y="2895609"/>
                    <a:ext cx="838076" cy="608004"/>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46" name="Group 186"/>
              <p:cNvGrpSpPr>
                <a:grpSpLocks/>
              </p:cNvGrpSpPr>
              <p:nvPr/>
            </p:nvGrpSpPr>
            <p:grpSpPr bwMode="auto">
              <a:xfrm>
                <a:off x="7312222" y="1237883"/>
                <a:ext cx="1302065" cy="1167011"/>
                <a:chOff x="7312222" y="1237883"/>
                <a:chExt cx="1302065" cy="1167011"/>
              </a:xfrm>
            </p:grpSpPr>
            <p:sp>
              <p:nvSpPr>
                <p:cNvPr id="203" name="TextBox 202"/>
                <p:cNvSpPr txBox="1"/>
                <p:nvPr/>
              </p:nvSpPr>
              <p:spPr>
                <a:xfrm rot="16200000">
                  <a:off x="6882946" y="1667339"/>
                  <a:ext cx="1166794" cy="307930"/>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RETIREMENT</a:t>
                  </a:r>
                </a:p>
              </p:txBody>
            </p:sp>
            <p:grpSp>
              <p:nvGrpSpPr>
                <p:cNvPr id="55363" name="Group 203"/>
                <p:cNvGrpSpPr>
                  <a:grpSpLocks/>
                </p:cNvGrpSpPr>
                <p:nvPr/>
              </p:nvGrpSpPr>
              <p:grpSpPr bwMode="auto">
                <a:xfrm>
                  <a:off x="7623687" y="1288026"/>
                  <a:ext cx="990600" cy="975852"/>
                  <a:chOff x="-2426110" y="2801268"/>
                  <a:chExt cx="990600" cy="975852"/>
                </a:xfrm>
              </p:grpSpPr>
              <p:sp>
                <p:nvSpPr>
                  <p:cNvPr id="205" name="Rectangle 204"/>
                  <p:cNvSpPr/>
                  <p:nvPr/>
                </p:nvSpPr>
                <p:spPr>
                  <a:xfrm>
                    <a:off x="-2426315" y="2801948"/>
                    <a:ext cx="990454" cy="97471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6" name="Rectangle 205"/>
                  <p:cNvSpPr/>
                  <p:nvPr/>
                </p:nvSpPr>
                <p:spPr>
                  <a:xfrm>
                    <a:off x="-2346952" y="2895609"/>
                    <a:ext cx="838076" cy="608004"/>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47" name="Group 187"/>
              <p:cNvGrpSpPr>
                <a:grpSpLocks/>
              </p:cNvGrpSpPr>
              <p:nvPr/>
            </p:nvGrpSpPr>
            <p:grpSpPr bwMode="auto">
              <a:xfrm>
                <a:off x="1728019" y="1455544"/>
                <a:ext cx="762000" cy="599583"/>
                <a:chOff x="-2895600" y="1991217"/>
                <a:chExt cx="762000" cy="599583"/>
              </a:xfrm>
            </p:grpSpPr>
            <p:cxnSp>
              <p:nvCxnSpPr>
                <p:cNvPr id="199" name="Straight Connector 198"/>
                <p:cNvCxnSpPr/>
                <p:nvPr/>
              </p:nvCxnSpPr>
              <p:spPr>
                <a:xfrm>
                  <a:off x="-2895241"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895241"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895241"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895241"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5348" name="Group 188"/>
              <p:cNvGrpSpPr>
                <a:grpSpLocks/>
              </p:cNvGrpSpPr>
              <p:nvPr/>
            </p:nvGrpSpPr>
            <p:grpSpPr bwMode="auto">
              <a:xfrm>
                <a:off x="4113926" y="1455544"/>
                <a:ext cx="762000" cy="599583"/>
                <a:chOff x="-2895600" y="1991217"/>
                <a:chExt cx="762000" cy="599583"/>
              </a:xfrm>
            </p:grpSpPr>
            <p:cxnSp>
              <p:nvCxnSpPr>
                <p:cNvPr id="195" name="Straight Connector 194"/>
                <p:cNvCxnSpPr/>
                <p:nvPr/>
              </p:nvCxnSpPr>
              <p:spPr>
                <a:xfrm>
                  <a:off x="-2895487"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895487"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895487"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895487"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5349" name="Group 189"/>
              <p:cNvGrpSpPr>
                <a:grpSpLocks/>
              </p:cNvGrpSpPr>
              <p:nvPr/>
            </p:nvGrpSpPr>
            <p:grpSpPr bwMode="auto">
              <a:xfrm>
                <a:off x="6535474" y="1455544"/>
                <a:ext cx="762000" cy="599583"/>
                <a:chOff x="-2895600" y="1991217"/>
                <a:chExt cx="762000" cy="599583"/>
              </a:xfrm>
            </p:grpSpPr>
            <p:cxnSp>
              <p:nvCxnSpPr>
                <p:cNvPr id="191" name="Straight Connector 190"/>
                <p:cNvCxnSpPr/>
                <p:nvPr/>
              </p:nvCxnSpPr>
              <p:spPr>
                <a:xfrm>
                  <a:off x="-2896456"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896456"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896456"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896456"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5311" name="Group 214"/>
            <p:cNvGrpSpPr>
              <a:grpSpLocks/>
            </p:cNvGrpSpPr>
            <p:nvPr/>
          </p:nvGrpSpPr>
          <p:grpSpPr bwMode="auto">
            <a:xfrm>
              <a:off x="1752600" y="1198424"/>
              <a:ext cx="6886268" cy="1149027"/>
              <a:chOff x="1728019" y="1229647"/>
              <a:chExt cx="6886268" cy="1149027"/>
            </a:xfrm>
          </p:grpSpPr>
          <p:grpSp>
            <p:nvGrpSpPr>
              <p:cNvPr id="55314" name="Group 215"/>
              <p:cNvGrpSpPr>
                <a:grpSpLocks/>
              </p:cNvGrpSpPr>
              <p:nvPr/>
            </p:nvGrpSpPr>
            <p:grpSpPr bwMode="auto">
              <a:xfrm>
                <a:off x="2514600" y="1229647"/>
                <a:ext cx="1298378" cy="1034231"/>
                <a:chOff x="2514600" y="1229647"/>
                <a:chExt cx="1298378" cy="1034231"/>
              </a:xfrm>
            </p:grpSpPr>
            <p:sp>
              <p:nvSpPr>
                <p:cNvPr id="242" name="TextBox 241"/>
                <p:cNvSpPr txBox="1"/>
                <p:nvPr/>
              </p:nvSpPr>
              <p:spPr>
                <a:xfrm rot="16200000">
                  <a:off x="2174334" y="1570974"/>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BUDGET</a:t>
                  </a:r>
                </a:p>
              </p:txBody>
            </p:sp>
            <p:grpSp>
              <p:nvGrpSpPr>
                <p:cNvPr id="55341" name="Group 242"/>
                <p:cNvGrpSpPr>
                  <a:grpSpLocks/>
                </p:cNvGrpSpPr>
                <p:nvPr/>
              </p:nvGrpSpPr>
              <p:grpSpPr bwMode="auto">
                <a:xfrm>
                  <a:off x="2822378" y="1288026"/>
                  <a:ext cx="990600" cy="975852"/>
                  <a:chOff x="-2426110" y="2801268"/>
                  <a:chExt cx="990600" cy="975852"/>
                </a:xfrm>
              </p:grpSpPr>
              <p:sp>
                <p:nvSpPr>
                  <p:cNvPr id="244" name="Rectangle 243"/>
                  <p:cNvSpPr/>
                  <p:nvPr/>
                </p:nvSpPr>
                <p:spPr>
                  <a:xfrm>
                    <a:off x="-2424897" y="2801624"/>
                    <a:ext cx="988867" cy="97629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 name="Rectangle 244"/>
                  <p:cNvSpPr/>
                  <p:nvPr/>
                </p:nvSpPr>
                <p:spPr>
                  <a:xfrm>
                    <a:off x="-2347121" y="2895286"/>
                    <a:ext cx="838076" cy="609591"/>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15" name="Group 216"/>
              <p:cNvGrpSpPr>
                <a:grpSpLocks/>
              </p:cNvGrpSpPr>
              <p:nvPr/>
            </p:nvGrpSpPr>
            <p:grpSpPr bwMode="auto">
              <a:xfrm>
                <a:off x="4890674" y="1230645"/>
                <a:ext cx="1343852" cy="1033233"/>
                <a:chOff x="4572000" y="1230645"/>
                <a:chExt cx="1343852" cy="1033233"/>
              </a:xfrm>
            </p:grpSpPr>
            <p:sp>
              <p:nvSpPr>
                <p:cNvPr id="238" name="TextBox 237"/>
                <p:cNvSpPr txBox="1"/>
                <p:nvPr/>
              </p:nvSpPr>
              <p:spPr>
                <a:xfrm rot="16200000">
                  <a:off x="4230210" y="1572560"/>
                  <a:ext cx="990586" cy="307930"/>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DEBT</a:t>
                  </a:r>
                </a:p>
              </p:txBody>
            </p:sp>
            <p:grpSp>
              <p:nvGrpSpPr>
                <p:cNvPr id="55337" name="Group 238"/>
                <p:cNvGrpSpPr>
                  <a:grpSpLocks/>
                </p:cNvGrpSpPr>
                <p:nvPr/>
              </p:nvGrpSpPr>
              <p:grpSpPr bwMode="auto">
                <a:xfrm>
                  <a:off x="4925252" y="1288026"/>
                  <a:ext cx="990600" cy="975852"/>
                  <a:chOff x="-2426110" y="2801268"/>
                  <a:chExt cx="990600" cy="975852"/>
                </a:xfrm>
              </p:grpSpPr>
              <p:sp>
                <p:nvSpPr>
                  <p:cNvPr id="240" name="Rectangle 239"/>
                  <p:cNvSpPr/>
                  <p:nvPr/>
                </p:nvSpPr>
                <p:spPr>
                  <a:xfrm>
                    <a:off x="-2425864" y="2801624"/>
                    <a:ext cx="990454" cy="97629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1" name="Rectangle 240"/>
                  <p:cNvSpPr/>
                  <p:nvPr/>
                </p:nvSpPr>
                <p:spPr>
                  <a:xfrm>
                    <a:off x="-2346501" y="2895286"/>
                    <a:ext cx="838076" cy="60959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16" name="Group 217"/>
              <p:cNvGrpSpPr>
                <a:grpSpLocks/>
              </p:cNvGrpSpPr>
              <p:nvPr/>
            </p:nvGrpSpPr>
            <p:grpSpPr bwMode="auto">
              <a:xfrm>
                <a:off x="7312222" y="1237883"/>
                <a:ext cx="1302065" cy="1140791"/>
                <a:chOff x="7312222" y="1237883"/>
                <a:chExt cx="1302065" cy="1140791"/>
              </a:xfrm>
            </p:grpSpPr>
            <p:sp>
              <p:nvSpPr>
                <p:cNvPr id="234" name="TextBox 233"/>
                <p:cNvSpPr txBox="1"/>
                <p:nvPr/>
              </p:nvSpPr>
              <p:spPr>
                <a:xfrm rot="16200000">
                  <a:off x="6895645" y="1654316"/>
                  <a:ext cx="1141396" cy="307930"/>
                </a:xfrm>
                <a:prstGeom prst="rect">
                  <a:avLst/>
                </a:prstGeom>
                <a:noFill/>
              </p:spPr>
              <p:txBody>
                <a:bodyPr>
                  <a:spAutoFit/>
                </a:bodyPr>
                <a:lstStyle/>
                <a:p>
                  <a:pPr algn="ctr" fontAlgn="auto">
                    <a:spcBef>
                      <a:spcPts val="0"/>
                    </a:spcBef>
                    <a:spcAft>
                      <a:spcPts val="0"/>
                    </a:spcAft>
                    <a:defRPr/>
                  </a:pPr>
                  <a:r>
                    <a:rPr lang="en-US" sz="1400" b="1" dirty="0">
                      <a:solidFill>
                        <a:schemeClr val="accent3">
                          <a:lumMod val="50000"/>
                        </a:schemeClr>
                      </a:solidFill>
                      <a:latin typeface="+mn-lt"/>
                      <a:cs typeface="+mn-cs"/>
                    </a:rPr>
                    <a:t>RETIREMENT</a:t>
                  </a:r>
                </a:p>
              </p:txBody>
            </p:sp>
            <p:grpSp>
              <p:nvGrpSpPr>
                <p:cNvPr id="55333" name="Group 234"/>
                <p:cNvGrpSpPr>
                  <a:grpSpLocks/>
                </p:cNvGrpSpPr>
                <p:nvPr/>
              </p:nvGrpSpPr>
              <p:grpSpPr bwMode="auto">
                <a:xfrm>
                  <a:off x="7623687" y="1288026"/>
                  <a:ext cx="990600" cy="975852"/>
                  <a:chOff x="-2426110" y="2801268"/>
                  <a:chExt cx="990600" cy="975852"/>
                </a:xfrm>
              </p:grpSpPr>
              <p:sp>
                <p:nvSpPr>
                  <p:cNvPr id="236" name="Rectangle 235"/>
                  <p:cNvSpPr/>
                  <p:nvPr/>
                </p:nvSpPr>
                <p:spPr>
                  <a:xfrm>
                    <a:off x="-2426315" y="2801624"/>
                    <a:ext cx="990454" cy="97629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7" name="Rectangle 236"/>
                  <p:cNvSpPr/>
                  <p:nvPr/>
                </p:nvSpPr>
                <p:spPr>
                  <a:xfrm>
                    <a:off x="-2346952" y="2895286"/>
                    <a:ext cx="838076" cy="609591"/>
                  </a:xfrm>
                  <a:prstGeom prst="rec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55317" name="Group 218"/>
              <p:cNvGrpSpPr>
                <a:grpSpLocks/>
              </p:cNvGrpSpPr>
              <p:nvPr/>
            </p:nvGrpSpPr>
            <p:grpSpPr bwMode="auto">
              <a:xfrm>
                <a:off x="1728019" y="1455544"/>
                <a:ext cx="762000" cy="599583"/>
                <a:chOff x="-2895600" y="1991217"/>
                <a:chExt cx="762000" cy="599583"/>
              </a:xfrm>
            </p:grpSpPr>
            <p:cxnSp>
              <p:nvCxnSpPr>
                <p:cNvPr id="230" name="Straight Connector 229"/>
                <p:cNvCxnSpPr/>
                <p:nvPr/>
              </p:nvCxnSpPr>
              <p:spPr>
                <a:xfrm>
                  <a:off x="-2895241"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895241"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895241"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2895241"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5318" name="Group 219"/>
              <p:cNvGrpSpPr>
                <a:grpSpLocks/>
              </p:cNvGrpSpPr>
              <p:nvPr/>
            </p:nvGrpSpPr>
            <p:grpSpPr bwMode="auto">
              <a:xfrm>
                <a:off x="4113926" y="1455544"/>
                <a:ext cx="762000" cy="599583"/>
                <a:chOff x="-2895600" y="1991217"/>
                <a:chExt cx="762000" cy="599583"/>
              </a:xfrm>
            </p:grpSpPr>
            <p:cxnSp>
              <p:nvCxnSpPr>
                <p:cNvPr id="226" name="Straight Connector 225"/>
                <p:cNvCxnSpPr/>
                <p:nvPr/>
              </p:nvCxnSpPr>
              <p:spPr>
                <a:xfrm>
                  <a:off x="-2895487"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895487"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895487"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2895487"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5319" name="Group 220"/>
              <p:cNvGrpSpPr>
                <a:grpSpLocks/>
              </p:cNvGrpSpPr>
              <p:nvPr/>
            </p:nvGrpSpPr>
            <p:grpSpPr bwMode="auto">
              <a:xfrm>
                <a:off x="6535474" y="1455544"/>
                <a:ext cx="762000" cy="599583"/>
                <a:chOff x="-2895600" y="1991217"/>
                <a:chExt cx="762000" cy="599583"/>
              </a:xfrm>
            </p:grpSpPr>
            <p:cxnSp>
              <p:nvCxnSpPr>
                <p:cNvPr id="222" name="Straight Connector 221"/>
                <p:cNvCxnSpPr/>
                <p:nvPr/>
              </p:nvCxnSpPr>
              <p:spPr>
                <a:xfrm>
                  <a:off x="-2896456"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896456"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2896456"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896456"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3" name="Straight Connector 252"/>
            <p:cNvCxnSpPr/>
            <p:nvPr/>
          </p:nvCxnSpPr>
          <p:spPr>
            <a:xfrm>
              <a:off x="1362492" y="1198423"/>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373603" y="5943389"/>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age 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57200" y="5791200"/>
            <a:ext cx="609600" cy="609600"/>
          </a:xfrm>
          <a:prstGeom prst="rect">
            <a:avLst/>
          </a:prstGeom>
        </p:spPr>
      </p:pic>
    </p:spTree>
  </p:cSld>
  <p:clrMapOvr>
    <a:masterClrMapping/>
  </p:clrMapOvr>
  <p:transition advClick="0" advTm="35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5"/>
          <p:cNvSpPr txBox="1">
            <a:spLocks noChangeArrowheads="1"/>
          </p:cNvSpPr>
          <p:nvPr/>
        </p:nvSpPr>
        <p:spPr bwMode="auto">
          <a:xfrm rot="-5400000">
            <a:off x="-2443162" y="2843212"/>
            <a:ext cx="6705600" cy="1323975"/>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Career &amp; Professional Development</a:t>
            </a:r>
          </a:p>
        </p:txBody>
      </p:sp>
      <p:pic>
        <p:nvPicPr>
          <p:cNvPr id="57346" name="Picture 3" descr="L:\My Pictures\Purchased Stock Photos\People\iStock_000001280629Small.jpg"/>
          <p:cNvPicPr>
            <a:picLocks noChangeAspect="1" noChangeArrowheads="1"/>
          </p:cNvPicPr>
          <p:nvPr/>
        </p:nvPicPr>
        <p:blipFill>
          <a:blip r:embed="rId5" cstate="print"/>
          <a:srcRect/>
          <a:stretch>
            <a:fillRect/>
          </a:stretch>
        </p:blipFill>
        <p:spPr bwMode="auto">
          <a:xfrm>
            <a:off x="2233613" y="1600200"/>
            <a:ext cx="6910387" cy="5257800"/>
          </a:xfrm>
          <a:prstGeom prst="rect">
            <a:avLst/>
          </a:prstGeom>
          <a:noFill/>
          <a:ln w="9525">
            <a:noFill/>
            <a:miter lim="800000"/>
            <a:headEnd/>
            <a:tailEnd/>
          </a:ln>
        </p:spPr>
      </p:pic>
      <p:sp>
        <p:nvSpPr>
          <p:cNvPr id="10" name="TextBox 9"/>
          <p:cNvSpPr txBox="1"/>
          <p:nvPr/>
        </p:nvSpPr>
        <p:spPr>
          <a:xfrm>
            <a:off x="1752600" y="508000"/>
            <a:ext cx="6186488" cy="646113"/>
          </a:xfrm>
          <a:prstGeom prst="rect">
            <a:avLst/>
          </a:prstGeom>
          <a:noFill/>
          <a:effectLst>
            <a:outerShdw blurRad="50800" dist="38100" dir="8100000" algn="tr" rotWithShape="0">
              <a:prstClr val="black">
                <a:alpha val="40000"/>
              </a:prstClr>
            </a:outerShdw>
          </a:effectLst>
        </p:spPr>
        <p:txBody>
          <a:bodyPr>
            <a:spAutoFit/>
          </a:bodyPr>
          <a:lstStyle/>
          <a:p>
            <a:pPr fontAlgn="auto">
              <a:spcBef>
                <a:spcPts val="0"/>
              </a:spcBef>
              <a:spcAft>
                <a:spcPts val="0"/>
              </a:spcAft>
              <a:defRPr/>
            </a:pPr>
            <a:r>
              <a:rPr lang="en-US" sz="3600" b="1" dirty="0">
                <a:latin typeface="+mn-lt"/>
                <a:cs typeface="+mn-cs"/>
              </a:rPr>
              <a:t>CULTIVATE YOUR STRENGTHS</a:t>
            </a:r>
          </a:p>
        </p:txBody>
      </p:sp>
      <p:grpSp>
        <p:nvGrpSpPr>
          <p:cNvPr id="57348" name="Group 10"/>
          <p:cNvGrpSpPr>
            <a:grpSpLocks/>
          </p:cNvGrpSpPr>
          <p:nvPr/>
        </p:nvGrpSpPr>
        <p:grpSpPr bwMode="auto">
          <a:xfrm>
            <a:off x="-14288" y="0"/>
            <a:ext cx="1687513" cy="6858000"/>
            <a:chOff x="-14747" y="-1"/>
            <a:chExt cx="1688687" cy="6858001"/>
          </a:xfrm>
        </p:grpSpPr>
        <p:sp>
          <p:nvSpPr>
            <p:cNvPr id="12" name="Rectangle 11"/>
            <p:cNvSpPr/>
            <p:nvPr/>
          </p:nvSpPr>
          <p:spPr>
            <a:xfrm>
              <a:off x="-14747" y="-1"/>
              <a:ext cx="1081840" cy="68580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rot="5400000" flipH="1">
              <a:off x="987928" y="525250"/>
              <a:ext cx="762000" cy="61002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352" name="TextBox 14"/>
            <p:cNvSpPr txBox="1">
              <a:spLocks noChangeArrowheads="1"/>
            </p:cNvSpPr>
            <p:nvPr/>
          </p:nvSpPr>
          <p:spPr bwMode="auto">
            <a:xfrm rot="-5400000">
              <a:off x="-2922654" y="3136611"/>
              <a:ext cx="6858000" cy="584775"/>
            </a:xfrm>
            <a:prstGeom prst="rect">
              <a:avLst/>
            </a:prstGeom>
            <a:noFill/>
            <a:ln w="9525">
              <a:noFill/>
              <a:miter lim="800000"/>
              <a:headEnd/>
              <a:tailEnd/>
            </a:ln>
          </p:spPr>
          <p:txBody>
            <a:bodyPr>
              <a:spAutoFit/>
            </a:bodyPr>
            <a:lstStyle/>
            <a:p>
              <a:pPr algn="ctr"/>
              <a:r>
                <a:rPr lang="en-US" sz="3200" b="1">
                  <a:solidFill>
                    <a:schemeClr val="bg1"/>
                  </a:solidFill>
                  <a:latin typeface="Calibri" pitchFamily="34" charset="0"/>
                </a:rPr>
                <a:t>Career &amp; Professional Development</a:t>
              </a:r>
            </a:p>
          </p:txBody>
        </p:sp>
      </p:grpSp>
      <p:pic>
        <p:nvPicPr>
          <p:cNvPr id="2" name="Page 2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19200" y="5943600"/>
            <a:ext cx="609600" cy="609600"/>
          </a:xfrm>
          <a:prstGeom prst="rect">
            <a:avLst/>
          </a:prstGeom>
        </p:spPr>
      </p:pic>
    </p:spTree>
  </p:cSld>
  <p:clrMapOvr>
    <a:masterClrMapping/>
  </p:clrMapOvr>
  <p:transition advClick="0" advTm="16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1752600" y="5029200"/>
            <a:ext cx="2070100" cy="1528763"/>
            <a:chOff x="2314575" y="1300936"/>
            <a:chExt cx="2069385" cy="1529449"/>
          </a:xfrm>
        </p:grpSpPr>
        <p:grpSp>
          <p:nvGrpSpPr>
            <p:cNvPr id="59457" name="Group 26"/>
            <p:cNvGrpSpPr>
              <a:grpSpLocks/>
            </p:cNvGrpSpPr>
            <p:nvPr/>
          </p:nvGrpSpPr>
          <p:grpSpPr bwMode="auto">
            <a:xfrm>
              <a:off x="2314575" y="1300936"/>
              <a:ext cx="2069385" cy="1529449"/>
              <a:chOff x="2502615" y="1981200"/>
              <a:chExt cx="2069385" cy="990600"/>
            </a:xfrm>
          </p:grpSpPr>
          <p:sp>
            <p:nvSpPr>
              <p:cNvPr id="32" name="Round Same Side Corner Rectangle 31"/>
              <p:cNvSpPr/>
              <p:nvPr/>
            </p:nvSpPr>
            <p:spPr>
              <a:xfrm>
                <a:off x="2502615" y="1981200"/>
                <a:ext cx="2056689"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 Same Side Corner Rectangle 32"/>
              <p:cNvSpPr/>
              <p:nvPr/>
            </p:nvSpPr>
            <p:spPr>
              <a:xfrm flipV="1">
                <a:off x="2515311" y="2209563"/>
                <a:ext cx="2056689"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458" name="Group 27"/>
            <p:cNvGrpSpPr>
              <a:grpSpLocks/>
            </p:cNvGrpSpPr>
            <p:nvPr/>
          </p:nvGrpSpPr>
          <p:grpSpPr bwMode="auto">
            <a:xfrm>
              <a:off x="2402758" y="1747151"/>
              <a:ext cx="416641" cy="381000"/>
              <a:chOff x="2402758" y="1747151"/>
              <a:chExt cx="416641" cy="381000"/>
            </a:xfrm>
          </p:grpSpPr>
          <p:sp>
            <p:nvSpPr>
              <p:cNvPr id="30" name="Oval 29"/>
              <p:cNvSpPr/>
              <p:nvPr/>
            </p:nvSpPr>
            <p:spPr>
              <a:xfrm>
                <a:off x="2403445" y="1747224"/>
                <a:ext cx="415781" cy="38117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61" name="TextBox 3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7</a:t>
                </a:r>
              </a:p>
            </p:txBody>
          </p:sp>
        </p:grpSp>
        <p:sp>
          <p:nvSpPr>
            <p:cNvPr id="29" name="TextBox 28"/>
            <p:cNvSpPr txBox="1"/>
            <p:nvPr/>
          </p:nvSpPr>
          <p:spPr>
            <a:xfrm>
              <a:off x="2819226" y="1747224"/>
              <a:ext cx="1539343"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keep updating my skills</a:t>
              </a:r>
            </a:p>
          </p:txBody>
        </p:sp>
      </p:grpSp>
      <p:grpSp>
        <p:nvGrpSpPr>
          <p:cNvPr id="11" name="Group 10"/>
          <p:cNvGrpSpPr>
            <a:grpSpLocks/>
          </p:cNvGrpSpPr>
          <p:nvPr/>
        </p:nvGrpSpPr>
        <p:grpSpPr bwMode="auto">
          <a:xfrm>
            <a:off x="4114800" y="5029200"/>
            <a:ext cx="2068513" cy="1528763"/>
            <a:chOff x="2315805" y="1300936"/>
            <a:chExt cx="2068155" cy="1529449"/>
          </a:xfrm>
        </p:grpSpPr>
        <p:grpSp>
          <p:nvGrpSpPr>
            <p:cNvPr id="59450" name="Group 19"/>
            <p:cNvGrpSpPr>
              <a:grpSpLocks/>
            </p:cNvGrpSpPr>
            <p:nvPr/>
          </p:nvGrpSpPr>
          <p:grpSpPr bwMode="auto">
            <a:xfrm>
              <a:off x="2315805" y="1300936"/>
              <a:ext cx="2068155" cy="1529449"/>
              <a:chOff x="2503845" y="1981200"/>
              <a:chExt cx="2068155" cy="990600"/>
            </a:xfrm>
          </p:grpSpPr>
          <p:sp>
            <p:nvSpPr>
              <p:cNvPr id="25" name="Round Same Side Corner Rectangle 24"/>
              <p:cNvSpPr/>
              <p:nvPr/>
            </p:nvSpPr>
            <p:spPr>
              <a:xfrm>
                <a:off x="2503845" y="1981200"/>
                <a:ext cx="2057044"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ound Same Side Corner Rectangle 25"/>
              <p:cNvSpPr/>
              <p:nvPr/>
            </p:nvSpPr>
            <p:spPr>
              <a:xfrm flipV="1">
                <a:off x="2514956" y="2209563"/>
                <a:ext cx="2057044"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451" name="Group 20"/>
            <p:cNvGrpSpPr>
              <a:grpSpLocks/>
            </p:cNvGrpSpPr>
            <p:nvPr/>
          </p:nvGrpSpPr>
          <p:grpSpPr bwMode="auto">
            <a:xfrm>
              <a:off x="2402758" y="1747151"/>
              <a:ext cx="416641" cy="381000"/>
              <a:chOff x="2402758" y="1747151"/>
              <a:chExt cx="416641" cy="381000"/>
            </a:xfrm>
          </p:grpSpPr>
          <p:sp>
            <p:nvSpPr>
              <p:cNvPr id="23" name="Oval 22"/>
              <p:cNvSpPr/>
              <p:nvPr/>
            </p:nvSpPr>
            <p:spPr>
              <a:xfrm>
                <a:off x="2403103" y="1747224"/>
                <a:ext cx="415853" cy="38117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54" name="TextBox 23"/>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8</a:t>
                </a:r>
              </a:p>
            </p:txBody>
          </p:sp>
        </p:grpSp>
        <p:sp>
          <p:nvSpPr>
            <p:cNvPr id="22" name="TextBox 21"/>
            <p:cNvSpPr txBox="1"/>
            <p:nvPr/>
          </p:nvSpPr>
          <p:spPr>
            <a:xfrm>
              <a:off x="2818956" y="1747224"/>
              <a:ext cx="1539608"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take advantage of training</a:t>
              </a:r>
            </a:p>
          </p:txBody>
        </p:sp>
      </p:grpSp>
      <p:grpSp>
        <p:nvGrpSpPr>
          <p:cNvPr id="35" name="Group 34"/>
          <p:cNvGrpSpPr>
            <a:grpSpLocks/>
          </p:cNvGrpSpPr>
          <p:nvPr/>
        </p:nvGrpSpPr>
        <p:grpSpPr bwMode="auto">
          <a:xfrm>
            <a:off x="1752600" y="3165475"/>
            <a:ext cx="2070100" cy="1528763"/>
            <a:chOff x="2314575" y="1300936"/>
            <a:chExt cx="2069385" cy="1529449"/>
          </a:xfrm>
        </p:grpSpPr>
        <p:grpSp>
          <p:nvGrpSpPr>
            <p:cNvPr id="59443" name="Group 51"/>
            <p:cNvGrpSpPr>
              <a:grpSpLocks/>
            </p:cNvGrpSpPr>
            <p:nvPr/>
          </p:nvGrpSpPr>
          <p:grpSpPr bwMode="auto">
            <a:xfrm>
              <a:off x="2314575" y="1300936"/>
              <a:ext cx="2069385" cy="1529449"/>
              <a:chOff x="2502615" y="1981200"/>
              <a:chExt cx="2069385" cy="990600"/>
            </a:xfrm>
          </p:grpSpPr>
          <p:sp>
            <p:nvSpPr>
              <p:cNvPr id="57" name="Round Same Side Corner Rectangle 56"/>
              <p:cNvSpPr/>
              <p:nvPr/>
            </p:nvSpPr>
            <p:spPr>
              <a:xfrm>
                <a:off x="2502615" y="1981200"/>
                <a:ext cx="2056689"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ound Same Side Corner Rectangle 57"/>
              <p:cNvSpPr/>
              <p:nvPr/>
            </p:nvSpPr>
            <p:spPr>
              <a:xfrm flipV="1">
                <a:off x="2515311" y="2209563"/>
                <a:ext cx="2056689"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444" name="Group 52"/>
            <p:cNvGrpSpPr>
              <a:grpSpLocks/>
            </p:cNvGrpSpPr>
            <p:nvPr/>
          </p:nvGrpSpPr>
          <p:grpSpPr bwMode="auto">
            <a:xfrm>
              <a:off x="2402758" y="1747151"/>
              <a:ext cx="416641" cy="381000"/>
              <a:chOff x="2402758" y="1747151"/>
              <a:chExt cx="416641" cy="381000"/>
            </a:xfrm>
          </p:grpSpPr>
          <p:sp>
            <p:nvSpPr>
              <p:cNvPr id="55" name="Oval 54"/>
              <p:cNvSpPr/>
              <p:nvPr/>
            </p:nvSpPr>
            <p:spPr>
              <a:xfrm>
                <a:off x="2403445" y="1747224"/>
                <a:ext cx="415781" cy="38117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47" name="TextBox 55"/>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4</a:t>
                </a:r>
              </a:p>
            </p:txBody>
          </p:sp>
        </p:grpSp>
        <p:sp>
          <p:nvSpPr>
            <p:cNvPr id="54" name="TextBox 53"/>
            <p:cNvSpPr txBox="1"/>
            <p:nvPr/>
          </p:nvSpPr>
          <p:spPr>
            <a:xfrm>
              <a:off x="2819226" y="1747224"/>
              <a:ext cx="1539343"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can articulate my value</a:t>
              </a:r>
            </a:p>
          </p:txBody>
        </p:sp>
      </p:grpSp>
      <p:grpSp>
        <p:nvGrpSpPr>
          <p:cNvPr id="36" name="Group 35"/>
          <p:cNvGrpSpPr>
            <a:grpSpLocks/>
          </p:cNvGrpSpPr>
          <p:nvPr/>
        </p:nvGrpSpPr>
        <p:grpSpPr bwMode="auto">
          <a:xfrm>
            <a:off x="4191000" y="3165475"/>
            <a:ext cx="2058988" cy="1528763"/>
            <a:chOff x="2325330" y="1300936"/>
            <a:chExt cx="2058630" cy="1529449"/>
          </a:xfrm>
        </p:grpSpPr>
        <p:grpSp>
          <p:nvGrpSpPr>
            <p:cNvPr id="59436" name="Group 44"/>
            <p:cNvGrpSpPr>
              <a:grpSpLocks/>
            </p:cNvGrpSpPr>
            <p:nvPr/>
          </p:nvGrpSpPr>
          <p:grpSpPr bwMode="auto">
            <a:xfrm>
              <a:off x="2325330" y="1300936"/>
              <a:ext cx="2058630" cy="1529449"/>
              <a:chOff x="2513370" y="1981200"/>
              <a:chExt cx="2058630" cy="990600"/>
            </a:xfrm>
          </p:grpSpPr>
          <p:sp>
            <p:nvSpPr>
              <p:cNvPr id="50" name="Round Same Side Corner Rectangle 49"/>
              <p:cNvSpPr/>
              <p:nvPr/>
            </p:nvSpPr>
            <p:spPr>
              <a:xfrm>
                <a:off x="2513370" y="1981200"/>
                <a:ext cx="2057042"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ound Same Side Corner Rectangle 50"/>
              <p:cNvSpPr/>
              <p:nvPr/>
            </p:nvSpPr>
            <p:spPr>
              <a:xfrm flipV="1">
                <a:off x="2514958" y="2209563"/>
                <a:ext cx="2057042"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437" name="Group 45"/>
            <p:cNvGrpSpPr>
              <a:grpSpLocks/>
            </p:cNvGrpSpPr>
            <p:nvPr/>
          </p:nvGrpSpPr>
          <p:grpSpPr bwMode="auto">
            <a:xfrm>
              <a:off x="2402758" y="1747151"/>
              <a:ext cx="416641" cy="381000"/>
              <a:chOff x="2402758" y="1747151"/>
              <a:chExt cx="416641" cy="381000"/>
            </a:xfrm>
          </p:grpSpPr>
          <p:sp>
            <p:nvSpPr>
              <p:cNvPr id="48" name="Oval 47"/>
              <p:cNvSpPr/>
              <p:nvPr/>
            </p:nvSpPr>
            <p:spPr>
              <a:xfrm>
                <a:off x="2403105" y="1747224"/>
                <a:ext cx="415853" cy="38117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40" name="TextBox 48"/>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5</a:t>
                </a:r>
              </a:p>
            </p:txBody>
          </p:sp>
        </p:grpSp>
        <p:sp>
          <p:nvSpPr>
            <p:cNvPr id="47" name="TextBox 46"/>
            <p:cNvSpPr txBox="1"/>
            <p:nvPr/>
          </p:nvSpPr>
          <p:spPr>
            <a:xfrm>
              <a:off x="2818957" y="1747224"/>
              <a:ext cx="1539607" cy="708343"/>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deliver and contribute</a:t>
              </a:r>
            </a:p>
          </p:txBody>
        </p:sp>
      </p:grpSp>
      <p:grpSp>
        <p:nvGrpSpPr>
          <p:cNvPr id="37" name="Group 36"/>
          <p:cNvGrpSpPr>
            <a:grpSpLocks/>
          </p:cNvGrpSpPr>
          <p:nvPr/>
        </p:nvGrpSpPr>
        <p:grpSpPr bwMode="auto">
          <a:xfrm>
            <a:off x="6553200" y="3165475"/>
            <a:ext cx="2062163" cy="1528763"/>
            <a:chOff x="2322258" y="1300936"/>
            <a:chExt cx="2061702" cy="1529449"/>
          </a:xfrm>
        </p:grpSpPr>
        <p:grpSp>
          <p:nvGrpSpPr>
            <p:cNvPr id="59429" name="Group 37"/>
            <p:cNvGrpSpPr>
              <a:grpSpLocks/>
            </p:cNvGrpSpPr>
            <p:nvPr/>
          </p:nvGrpSpPr>
          <p:grpSpPr bwMode="auto">
            <a:xfrm>
              <a:off x="2322258" y="1300936"/>
              <a:ext cx="2061702" cy="1529449"/>
              <a:chOff x="2510298" y="1981200"/>
              <a:chExt cx="2061702" cy="990600"/>
            </a:xfrm>
          </p:grpSpPr>
          <p:sp>
            <p:nvSpPr>
              <p:cNvPr id="43" name="Round Same Side Corner Rectangle 42"/>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ound Same Side Corner Rectangle 43"/>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430" name="Group 38"/>
            <p:cNvGrpSpPr>
              <a:grpSpLocks/>
            </p:cNvGrpSpPr>
            <p:nvPr/>
          </p:nvGrpSpPr>
          <p:grpSpPr bwMode="auto">
            <a:xfrm>
              <a:off x="2402758" y="1747151"/>
              <a:ext cx="416641" cy="381000"/>
              <a:chOff x="2402758" y="1747151"/>
              <a:chExt cx="416641" cy="381000"/>
            </a:xfrm>
          </p:grpSpPr>
          <p:sp>
            <p:nvSpPr>
              <p:cNvPr id="41" name="Oval 40"/>
              <p:cNvSpPr/>
              <p:nvPr/>
            </p:nvSpPr>
            <p:spPr>
              <a:xfrm>
                <a:off x="2403203" y="1747224"/>
                <a:ext cx="415832" cy="38117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33" name="TextBox 41"/>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6</a:t>
                </a:r>
              </a:p>
            </p:txBody>
          </p:sp>
        </p:grpSp>
        <p:sp>
          <p:nvSpPr>
            <p:cNvPr id="40" name="TextBox 39"/>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set goals on a regular basis</a:t>
              </a:r>
            </a:p>
          </p:txBody>
        </p:sp>
      </p:grpSp>
      <p:grpSp>
        <p:nvGrpSpPr>
          <p:cNvPr id="60" name="Group 59"/>
          <p:cNvGrpSpPr>
            <a:grpSpLocks/>
          </p:cNvGrpSpPr>
          <p:nvPr/>
        </p:nvGrpSpPr>
        <p:grpSpPr bwMode="auto">
          <a:xfrm>
            <a:off x="1752600" y="1300163"/>
            <a:ext cx="2062163" cy="1530350"/>
            <a:chOff x="2322258" y="1300936"/>
            <a:chExt cx="2061702" cy="1529449"/>
          </a:xfrm>
        </p:grpSpPr>
        <p:grpSp>
          <p:nvGrpSpPr>
            <p:cNvPr id="59422" name="Group 76"/>
            <p:cNvGrpSpPr>
              <a:grpSpLocks/>
            </p:cNvGrpSpPr>
            <p:nvPr/>
          </p:nvGrpSpPr>
          <p:grpSpPr bwMode="auto">
            <a:xfrm>
              <a:off x="2322258" y="1300936"/>
              <a:ext cx="2061702" cy="1529449"/>
              <a:chOff x="2510298" y="1981200"/>
              <a:chExt cx="2061702" cy="990600"/>
            </a:xfrm>
          </p:grpSpPr>
          <p:sp>
            <p:nvSpPr>
              <p:cNvPr id="82" name="Round Same Side Corner Rectangle 81"/>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Round Same Side Corner Rectangle 82"/>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423" name="Group 77"/>
            <p:cNvGrpSpPr>
              <a:grpSpLocks/>
            </p:cNvGrpSpPr>
            <p:nvPr/>
          </p:nvGrpSpPr>
          <p:grpSpPr bwMode="auto">
            <a:xfrm>
              <a:off x="2402758" y="1747151"/>
              <a:ext cx="416641" cy="381000"/>
              <a:chOff x="2402758" y="1747151"/>
              <a:chExt cx="416641" cy="381000"/>
            </a:xfrm>
          </p:grpSpPr>
          <p:sp>
            <p:nvSpPr>
              <p:cNvPr id="80" name="Oval 79"/>
              <p:cNvSpPr/>
              <p:nvPr/>
            </p:nvSpPr>
            <p:spPr>
              <a:xfrm>
                <a:off x="2403203" y="1746760"/>
                <a:ext cx="415832" cy="3807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26" name="TextBox 8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1</a:t>
                </a:r>
              </a:p>
            </p:txBody>
          </p:sp>
        </p:grpSp>
        <p:sp>
          <p:nvSpPr>
            <p:cNvPr id="79" name="TextBox 78"/>
            <p:cNvSpPr txBox="1"/>
            <p:nvPr/>
          </p:nvSpPr>
          <p:spPr>
            <a:xfrm>
              <a:off x="2819035" y="1746760"/>
              <a:ext cx="1539531" cy="707608"/>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have clear career goals</a:t>
              </a:r>
            </a:p>
          </p:txBody>
        </p:sp>
      </p:grpSp>
      <p:grpSp>
        <p:nvGrpSpPr>
          <p:cNvPr id="61" name="Group 60"/>
          <p:cNvGrpSpPr>
            <a:grpSpLocks/>
          </p:cNvGrpSpPr>
          <p:nvPr/>
        </p:nvGrpSpPr>
        <p:grpSpPr bwMode="auto">
          <a:xfrm>
            <a:off x="4191000" y="1300163"/>
            <a:ext cx="2062163" cy="1530350"/>
            <a:chOff x="2322258" y="1300936"/>
            <a:chExt cx="2061702" cy="1529449"/>
          </a:xfrm>
        </p:grpSpPr>
        <p:grpSp>
          <p:nvGrpSpPr>
            <p:cNvPr id="59415" name="Group 69"/>
            <p:cNvGrpSpPr>
              <a:grpSpLocks/>
            </p:cNvGrpSpPr>
            <p:nvPr/>
          </p:nvGrpSpPr>
          <p:grpSpPr bwMode="auto">
            <a:xfrm>
              <a:off x="2322258" y="1300936"/>
              <a:ext cx="2061702" cy="1529449"/>
              <a:chOff x="2510298" y="1981200"/>
              <a:chExt cx="2061702" cy="990600"/>
            </a:xfrm>
          </p:grpSpPr>
          <p:sp>
            <p:nvSpPr>
              <p:cNvPr id="75" name="Round Same Side Corner Rectangle 74"/>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ound Same Side Corner Rectangle 75"/>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416" name="Group 70"/>
            <p:cNvGrpSpPr>
              <a:grpSpLocks/>
            </p:cNvGrpSpPr>
            <p:nvPr/>
          </p:nvGrpSpPr>
          <p:grpSpPr bwMode="auto">
            <a:xfrm>
              <a:off x="2402758" y="1747151"/>
              <a:ext cx="416641" cy="381000"/>
              <a:chOff x="2402758" y="1747151"/>
              <a:chExt cx="416641" cy="381000"/>
            </a:xfrm>
          </p:grpSpPr>
          <p:sp>
            <p:nvSpPr>
              <p:cNvPr id="73" name="Oval 72"/>
              <p:cNvSpPr/>
              <p:nvPr/>
            </p:nvSpPr>
            <p:spPr>
              <a:xfrm>
                <a:off x="2403203" y="1746760"/>
                <a:ext cx="415832" cy="3807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19" name="TextBox 73"/>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2</a:t>
                </a:r>
              </a:p>
            </p:txBody>
          </p:sp>
        </p:grpSp>
        <p:sp>
          <p:nvSpPr>
            <p:cNvPr id="72" name="TextBox 71"/>
            <p:cNvSpPr txBox="1"/>
            <p:nvPr/>
          </p:nvSpPr>
          <p:spPr>
            <a:xfrm>
              <a:off x="2819035" y="1746760"/>
              <a:ext cx="1539531" cy="707608"/>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keep things organized</a:t>
              </a:r>
            </a:p>
          </p:txBody>
        </p:sp>
      </p:grpSp>
      <p:grpSp>
        <p:nvGrpSpPr>
          <p:cNvPr id="62" name="Group 61"/>
          <p:cNvGrpSpPr>
            <a:grpSpLocks/>
          </p:cNvGrpSpPr>
          <p:nvPr/>
        </p:nvGrpSpPr>
        <p:grpSpPr bwMode="auto">
          <a:xfrm>
            <a:off x="6553200" y="1300163"/>
            <a:ext cx="2062163" cy="1530350"/>
            <a:chOff x="2322258" y="1300936"/>
            <a:chExt cx="2061702" cy="1529449"/>
          </a:xfrm>
        </p:grpSpPr>
        <p:grpSp>
          <p:nvGrpSpPr>
            <p:cNvPr id="59408" name="Group 62"/>
            <p:cNvGrpSpPr>
              <a:grpSpLocks/>
            </p:cNvGrpSpPr>
            <p:nvPr/>
          </p:nvGrpSpPr>
          <p:grpSpPr bwMode="auto">
            <a:xfrm>
              <a:off x="2322258" y="1300936"/>
              <a:ext cx="2061702" cy="1529449"/>
              <a:chOff x="2510298" y="1981200"/>
              <a:chExt cx="2061702" cy="990600"/>
            </a:xfrm>
          </p:grpSpPr>
          <p:sp>
            <p:nvSpPr>
              <p:cNvPr id="68" name="Round Same Side Corner Rectangle 67"/>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ound Same Side Corner Rectangle 68"/>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9409" name="Group 63"/>
            <p:cNvGrpSpPr>
              <a:grpSpLocks/>
            </p:cNvGrpSpPr>
            <p:nvPr/>
          </p:nvGrpSpPr>
          <p:grpSpPr bwMode="auto">
            <a:xfrm>
              <a:off x="2402758" y="1747151"/>
              <a:ext cx="416641" cy="381000"/>
              <a:chOff x="2402758" y="1747151"/>
              <a:chExt cx="416641" cy="381000"/>
            </a:xfrm>
          </p:grpSpPr>
          <p:sp>
            <p:nvSpPr>
              <p:cNvPr id="66" name="Oval 65"/>
              <p:cNvSpPr/>
              <p:nvPr/>
            </p:nvSpPr>
            <p:spPr>
              <a:xfrm>
                <a:off x="2403203" y="1746760"/>
                <a:ext cx="415832" cy="38077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12" name="TextBox 66"/>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3</a:t>
                </a:r>
              </a:p>
            </p:txBody>
          </p:sp>
        </p:grpSp>
        <p:sp>
          <p:nvSpPr>
            <p:cNvPr id="65" name="TextBox 64"/>
            <p:cNvSpPr txBox="1"/>
            <p:nvPr/>
          </p:nvSpPr>
          <p:spPr>
            <a:xfrm>
              <a:off x="2819035" y="1746760"/>
              <a:ext cx="1539531" cy="707608"/>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use social networks</a:t>
              </a:r>
            </a:p>
          </p:txBody>
        </p:sp>
      </p:grpSp>
      <p:sp>
        <p:nvSpPr>
          <p:cNvPr id="84" name="TextBox 83"/>
          <p:cNvSpPr txBox="1"/>
          <p:nvPr/>
        </p:nvSpPr>
        <p:spPr>
          <a:xfrm>
            <a:off x="1752600" y="604838"/>
            <a:ext cx="5630863" cy="461962"/>
          </a:xfrm>
          <a:prstGeom prst="rect">
            <a:avLst/>
          </a:prstGeom>
          <a:noFill/>
        </p:spPr>
        <p:txBody>
          <a:bodyPr>
            <a:spAutoFit/>
          </a:bodyPr>
          <a:lstStyle/>
          <a:p>
            <a:pPr fontAlgn="auto">
              <a:spcBef>
                <a:spcPts val="0"/>
              </a:spcBef>
              <a:spcAft>
                <a:spcPts val="0"/>
              </a:spcAft>
              <a:defRPr/>
            </a:pPr>
            <a:r>
              <a:rPr lang="en-US" sz="2400" b="1" dirty="0">
                <a:solidFill>
                  <a:schemeClr val="accent6">
                    <a:lumMod val="75000"/>
                  </a:schemeClr>
                </a:solidFill>
                <a:latin typeface="+mn-lt"/>
                <a:cs typeface="+mn-cs"/>
              </a:rPr>
              <a:t>Career &amp; Professional Development</a:t>
            </a:r>
          </a:p>
        </p:txBody>
      </p:sp>
      <p:sp>
        <p:nvSpPr>
          <p:cNvPr id="85" name="TextBox 84"/>
          <p:cNvSpPr txBox="1"/>
          <p:nvPr/>
        </p:nvSpPr>
        <p:spPr>
          <a:xfrm>
            <a:off x="1752600" y="219075"/>
            <a:ext cx="2971800" cy="461963"/>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SELF-ASSESSMENT</a:t>
            </a:r>
          </a:p>
        </p:txBody>
      </p:sp>
      <p:grpSp>
        <p:nvGrpSpPr>
          <p:cNvPr id="59403" name="Group 85"/>
          <p:cNvGrpSpPr>
            <a:grpSpLocks/>
          </p:cNvGrpSpPr>
          <p:nvPr/>
        </p:nvGrpSpPr>
        <p:grpSpPr bwMode="auto">
          <a:xfrm>
            <a:off x="-14288" y="0"/>
            <a:ext cx="1687513" cy="6858000"/>
            <a:chOff x="-14747" y="-1"/>
            <a:chExt cx="1688687" cy="6858001"/>
          </a:xfrm>
        </p:grpSpPr>
        <p:sp>
          <p:nvSpPr>
            <p:cNvPr id="87" name="Rectangle 86"/>
            <p:cNvSpPr/>
            <p:nvPr/>
          </p:nvSpPr>
          <p:spPr>
            <a:xfrm>
              <a:off x="-14747" y="-1"/>
              <a:ext cx="1081840" cy="68580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8" name="Straight Connector 87"/>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rot="5400000" flipH="1">
              <a:off x="987928" y="525250"/>
              <a:ext cx="762000" cy="61002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07" name="TextBox 89"/>
            <p:cNvSpPr txBox="1">
              <a:spLocks noChangeArrowheads="1"/>
            </p:cNvSpPr>
            <p:nvPr/>
          </p:nvSpPr>
          <p:spPr bwMode="auto">
            <a:xfrm rot="-5400000">
              <a:off x="-2922654" y="3136611"/>
              <a:ext cx="6858000" cy="584775"/>
            </a:xfrm>
            <a:prstGeom prst="rect">
              <a:avLst/>
            </a:prstGeom>
            <a:noFill/>
            <a:ln w="9525">
              <a:noFill/>
              <a:miter lim="800000"/>
              <a:headEnd/>
              <a:tailEnd/>
            </a:ln>
          </p:spPr>
          <p:txBody>
            <a:bodyPr>
              <a:spAutoFit/>
            </a:bodyPr>
            <a:lstStyle/>
            <a:p>
              <a:pPr algn="ctr"/>
              <a:r>
                <a:rPr lang="en-US" sz="3200" b="1">
                  <a:solidFill>
                    <a:schemeClr val="bg1"/>
                  </a:solidFill>
                  <a:latin typeface="Calibri" pitchFamily="34" charset="0"/>
                </a:rPr>
                <a:t>Career &amp; Professional Development</a:t>
              </a:r>
            </a:p>
          </p:txBody>
        </p:sp>
      </p:grpSp>
      <p:pic>
        <p:nvPicPr>
          <p:cNvPr id="2" name="Page 23.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066800" y="6019800"/>
            <a:ext cx="609600" cy="609600"/>
          </a:xfrm>
          <a:prstGeom prst="rect">
            <a:avLst/>
          </a:prstGeom>
        </p:spPr>
      </p:pic>
    </p:spTree>
    <p:custDataLst>
      <p:tags r:id="rId1"/>
    </p:custDataLst>
  </p:cSld>
  <p:clrMapOvr>
    <a:masterClrMapping/>
  </p:clrMapOvr>
  <p:transition advClick="0" advTm="19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31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12838" y="3990975"/>
            <a:ext cx="8031162" cy="2867025"/>
          </a:xfrm>
          <a:prstGeom prst="rect">
            <a:avLst/>
          </a:prstGeom>
          <a:gradFill flip="none" rotWithShape="1">
            <a:gsLst>
              <a:gs pos="11000">
                <a:schemeClr val="bg1"/>
              </a:gs>
              <a:gs pos="63000">
                <a:schemeClr val="bg1">
                  <a:lumMod val="85000"/>
                </a:schemeClr>
              </a:gs>
              <a:gs pos="3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1442" name="Group 9"/>
          <p:cNvGrpSpPr>
            <a:grpSpLocks/>
          </p:cNvGrpSpPr>
          <p:nvPr/>
        </p:nvGrpSpPr>
        <p:grpSpPr bwMode="auto">
          <a:xfrm>
            <a:off x="-14288" y="0"/>
            <a:ext cx="1687513" cy="6858000"/>
            <a:chOff x="-14747" y="-1"/>
            <a:chExt cx="1688687" cy="6858001"/>
          </a:xfrm>
        </p:grpSpPr>
        <p:sp>
          <p:nvSpPr>
            <p:cNvPr id="11" name="Rectangle 10"/>
            <p:cNvSpPr/>
            <p:nvPr/>
          </p:nvSpPr>
          <p:spPr>
            <a:xfrm>
              <a:off x="-14747" y="-1"/>
              <a:ext cx="1081840" cy="68580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rot="5400000" flipH="1">
              <a:off x="987928" y="525250"/>
              <a:ext cx="762000" cy="61002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457" name="TextBox 13"/>
            <p:cNvSpPr txBox="1">
              <a:spLocks noChangeArrowheads="1"/>
            </p:cNvSpPr>
            <p:nvPr/>
          </p:nvSpPr>
          <p:spPr bwMode="auto">
            <a:xfrm rot="-5400000">
              <a:off x="-2922654" y="3136611"/>
              <a:ext cx="6858000" cy="584775"/>
            </a:xfrm>
            <a:prstGeom prst="rect">
              <a:avLst/>
            </a:prstGeom>
            <a:noFill/>
            <a:ln w="9525">
              <a:noFill/>
              <a:miter lim="800000"/>
              <a:headEnd/>
              <a:tailEnd/>
            </a:ln>
          </p:spPr>
          <p:txBody>
            <a:bodyPr>
              <a:spAutoFit/>
            </a:bodyPr>
            <a:lstStyle/>
            <a:p>
              <a:pPr algn="ctr"/>
              <a:r>
                <a:rPr lang="en-US" sz="3200" b="1">
                  <a:solidFill>
                    <a:schemeClr val="bg1"/>
                  </a:solidFill>
                  <a:latin typeface="Calibri" pitchFamily="34" charset="0"/>
                </a:rPr>
                <a:t>Career &amp; Professional Development</a:t>
              </a:r>
            </a:p>
          </p:txBody>
        </p:sp>
      </p:grpSp>
      <p:sp>
        <p:nvSpPr>
          <p:cNvPr id="15" name="TextBox 14"/>
          <p:cNvSpPr txBox="1"/>
          <p:nvPr/>
        </p:nvSpPr>
        <p:spPr>
          <a:xfrm>
            <a:off x="1703388" y="617538"/>
            <a:ext cx="2971800" cy="461962"/>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ADDITIONAL ITEMS</a:t>
            </a:r>
          </a:p>
        </p:txBody>
      </p:sp>
      <p:grpSp>
        <p:nvGrpSpPr>
          <p:cNvPr id="61444" name="Group 16"/>
          <p:cNvGrpSpPr>
            <a:grpSpLocks/>
          </p:cNvGrpSpPr>
          <p:nvPr/>
        </p:nvGrpSpPr>
        <p:grpSpPr bwMode="auto">
          <a:xfrm>
            <a:off x="1368425" y="1377950"/>
            <a:ext cx="7599363" cy="4565650"/>
            <a:chOff x="1369140" y="1378039"/>
            <a:chExt cx="7598033" cy="4565561"/>
          </a:xfrm>
        </p:grpSpPr>
        <p:sp>
          <p:nvSpPr>
            <p:cNvPr id="18" name="Trapezoid 17"/>
            <p:cNvSpPr/>
            <p:nvPr/>
          </p:nvSpPr>
          <p:spPr>
            <a:xfrm rot="5400000">
              <a:off x="642722" y="2104457"/>
              <a:ext cx="3397184" cy="194434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rot="674775">
              <a:off x="2132594" y="3397300"/>
              <a:ext cx="2031644"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rapezoid 19"/>
            <p:cNvSpPr/>
            <p:nvPr/>
          </p:nvSpPr>
          <p:spPr>
            <a:xfrm rot="5400000">
              <a:off x="3019554" y="2467205"/>
              <a:ext cx="3821039" cy="208719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1371600" y="19238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I </a:t>
              </a:r>
              <a:r>
                <a:rPr lang="en-US" dirty="0" smtClean="0">
                  <a:latin typeface="+mn-lt"/>
                  <a:cs typeface="+mn-cs"/>
                </a:rPr>
                <a:t>really </a:t>
              </a:r>
              <a:r>
                <a:rPr lang="en-US" dirty="0">
                  <a:latin typeface="+mn-lt"/>
                  <a:cs typeface="+mn-cs"/>
                </a:rPr>
                <a:t>love or </a:t>
              </a:r>
              <a:r>
                <a:rPr lang="en-US" dirty="0" smtClean="0">
                  <a:latin typeface="+mn-lt"/>
                  <a:cs typeface="+mn-cs"/>
                </a:rPr>
                <a:t>would love to have </a:t>
              </a:r>
              <a:r>
                <a:rPr lang="en-US" dirty="0">
                  <a:latin typeface="+mn-lt"/>
                  <a:cs typeface="+mn-cs"/>
                </a:rPr>
                <a:t>happen in this area is…</a:t>
              </a:r>
            </a:p>
          </p:txBody>
        </p:sp>
        <p:sp>
          <p:nvSpPr>
            <p:cNvPr id="22" name="TextBox 21"/>
            <p:cNvSpPr txBox="1"/>
            <p:nvPr/>
          </p:nvSpPr>
          <p:spPr>
            <a:xfrm>
              <a:off x="3962661" y="2209873"/>
              <a:ext cx="1981200" cy="1200306"/>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a:t>
              </a:r>
              <a:r>
                <a:rPr lang="en-US" dirty="0" smtClean="0">
                  <a:latin typeface="+mn-lt"/>
                  <a:cs typeface="+mn-cs"/>
                </a:rPr>
                <a:t>I really </a:t>
              </a:r>
              <a:r>
                <a:rPr lang="en-US" dirty="0">
                  <a:latin typeface="+mn-lt"/>
                  <a:cs typeface="+mn-cs"/>
                </a:rPr>
                <a:t>hate </a:t>
              </a:r>
              <a:r>
                <a:rPr lang="en-US" dirty="0" smtClean="0">
                  <a:latin typeface="+mn-lt"/>
                  <a:cs typeface="+mn-cs"/>
                </a:rPr>
                <a:t>or would </a:t>
              </a:r>
              <a:r>
                <a:rPr lang="en-US" dirty="0">
                  <a:latin typeface="+mn-lt"/>
                  <a:cs typeface="+mn-cs"/>
                </a:rPr>
                <a:t>hate </a:t>
              </a:r>
              <a:r>
                <a:rPr lang="en-US" dirty="0" smtClean="0">
                  <a:latin typeface="+mn-lt"/>
                  <a:cs typeface="+mn-cs"/>
                </a:rPr>
                <a:t>to have </a:t>
              </a:r>
              <a:r>
                <a:rPr lang="en-US" dirty="0">
                  <a:latin typeface="+mn-lt"/>
                  <a:cs typeface="+mn-cs"/>
                </a:rPr>
                <a:t>happen in this area is…</a:t>
              </a:r>
            </a:p>
          </p:txBody>
        </p:sp>
        <p:sp>
          <p:nvSpPr>
            <p:cNvPr id="23" name="Rectangle 22"/>
            <p:cNvSpPr/>
            <p:nvPr/>
          </p:nvSpPr>
          <p:spPr>
            <a:xfrm rot="674775">
              <a:off x="4713418" y="3835441"/>
              <a:ext cx="2033231"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rapezoid 23"/>
            <p:cNvSpPr/>
            <p:nvPr/>
          </p:nvSpPr>
          <p:spPr>
            <a:xfrm rot="5400000">
              <a:off x="5620198" y="2801377"/>
              <a:ext cx="4075033" cy="2209413"/>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rot="615016">
              <a:off x="7491056" y="4165635"/>
              <a:ext cx="1476117" cy="601651"/>
            </a:xfrm>
            <a:prstGeom prst="rightArrow">
              <a:avLst/>
            </a:prstGeom>
            <a:gradFill>
              <a:gsLst>
                <a:gs pos="11000">
                  <a:schemeClr val="tx2">
                    <a:lumMod val="50000"/>
                  </a:schemeClr>
                </a:gs>
                <a:gs pos="32000">
                  <a:schemeClr val="accent4">
                    <a:lumMod val="50000"/>
                  </a:schemeClr>
                </a:gs>
                <a:gs pos="29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extBox 25"/>
            <p:cNvSpPr txBox="1"/>
            <p:nvPr/>
          </p:nvSpPr>
          <p:spPr>
            <a:xfrm>
              <a:off x="6722507" y="25334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The most critical stressors/energy drains I need to fix here are…</a:t>
              </a:r>
            </a:p>
          </p:txBody>
        </p:sp>
      </p:grpSp>
      <p:pic>
        <p:nvPicPr>
          <p:cNvPr id="2" name="Page 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447800" y="5638800"/>
            <a:ext cx="609600" cy="609600"/>
          </a:xfrm>
          <a:prstGeom prst="rect">
            <a:avLst/>
          </a:prstGeom>
        </p:spPr>
      </p:pic>
    </p:spTree>
  </p:cSld>
  <p:clrMapOvr>
    <a:masterClrMapping/>
  </p:clrMapOvr>
  <p:transition advClick="0" advTm="47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19538"/>
            <a:ext cx="9144000" cy="2938462"/>
          </a:xfrm>
          <a:prstGeom prst="rect">
            <a:avLst/>
          </a:prstGeom>
          <a:gradFill>
            <a:gsLst>
              <a:gs pos="30000">
                <a:schemeClr val="bg1"/>
              </a:gs>
              <a:gs pos="66000">
                <a:schemeClr val="bg1">
                  <a:lumMod val="95000"/>
                </a:schemeClr>
              </a:gs>
              <a:gs pos="85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357188" y="381000"/>
            <a:ext cx="6964362" cy="461963"/>
          </a:xfrm>
          <a:prstGeom prst="rect">
            <a:avLst/>
          </a:prstGeom>
          <a:noFill/>
        </p:spPr>
        <p:txBody>
          <a:bodyPr>
            <a:spAutoFit/>
          </a:bodyPr>
          <a:lstStyle/>
          <a:p>
            <a:pPr fontAlgn="auto">
              <a:spcBef>
                <a:spcPts val="0"/>
              </a:spcBef>
              <a:spcAft>
                <a:spcPts val="0"/>
              </a:spcAft>
              <a:defRPr/>
            </a:pPr>
            <a:r>
              <a:rPr lang="en-US" sz="2400" b="1" dirty="0">
                <a:solidFill>
                  <a:schemeClr val="accent6">
                    <a:lumMod val="75000"/>
                  </a:schemeClr>
                </a:solidFill>
                <a:latin typeface="+mn-lt"/>
                <a:cs typeface="+mn-cs"/>
              </a:rPr>
              <a:t>CAREER &amp; PROFESSIONAL DEVELOPMENT GOALS</a:t>
            </a:r>
          </a:p>
        </p:txBody>
      </p:sp>
      <p:grpSp>
        <p:nvGrpSpPr>
          <p:cNvPr id="63491" name="Group 255"/>
          <p:cNvGrpSpPr>
            <a:grpSpLocks/>
          </p:cNvGrpSpPr>
          <p:nvPr/>
        </p:nvGrpSpPr>
        <p:grpSpPr bwMode="auto">
          <a:xfrm>
            <a:off x="19050" y="1198563"/>
            <a:ext cx="8678863" cy="4797425"/>
            <a:chOff x="19665" y="1198423"/>
            <a:chExt cx="8677582" cy="4797353"/>
          </a:xfrm>
        </p:grpSpPr>
        <p:grpSp>
          <p:nvGrpSpPr>
            <p:cNvPr id="63492" name="Group 12"/>
            <p:cNvGrpSpPr>
              <a:grpSpLocks/>
            </p:cNvGrpSpPr>
            <p:nvPr/>
          </p:nvGrpSpPr>
          <p:grpSpPr bwMode="auto">
            <a:xfrm>
              <a:off x="1371600" y="1204452"/>
              <a:ext cx="7315200" cy="1143000"/>
              <a:chOff x="990600" y="1524000"/>
              <a:chExt cx="7315200" cy="1143000"/>
            </a:xfrm>
          </p:grpSpPr>
          <p:sp>
            <p:nvSpPr>
              <p:cNvPr id="3" name="Rectangle 2"/>
              <p:cNvSpPr/>
              <p:nvPr/>
            </p:nvSpPr>
            <p:spPr>
              <a:xfrm>
                <a:off x="991015" y="1524321"/>
                <a:ext cx="7314120" cy="11429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Isosceles Triangle 7"/>
              <p:cNvSpPr/>
              <p:nvPr/>
            </p:nvSpPr>
            <p:spPr>
              <a:xfrm rot="5400000">
                <a:off x="971953" y="1949777"/>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3493" name="Group 13"/>
            <p:cNvGrpSpPr>
              <a:grpSpLocks/>
            </p:cNvGrpSpPr>
            <p:nvPr/>
          </p:nvGrpSpPr>
          <p:grpSpPr bwMode="auto">
            <a:xfrm>
              <a:off x="1371600" y="2403168"/>
              <a:ext cx="7315200" cy="1143000"/>
              <a:chOff x="990600" y="2722306"/>
              <a:chExt cx="7315200" cy="1143000"/>
            </a:xfrm>
          </p:grpSpPr>
          <p:sp>
            <p:nvSpPr>
              <p:cNvPr id="5" name="Rectangle 4"/>
              <p:cNvSpPr/>
              <p:nvPr/>
            </p:nvSpPr>
            <p:spPr>
              <a:xfrm>
                <a:off x="991015" y="2722455"/>
                <a:ext cx="7314120" cy="1142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Isosceles Triangle 9"/>
              <p:cNvSpPr/>
              <p:nvPr/>
            </p:nvSpPr>
            <p:spPr>
              <a:xfrm rot="5400000">
                <a:off x="971953" y="3268560"/>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3494" name="Group 14"/>
            <p:cNvGrpSpPr>
              <a:grpSpLocks/>
            </p:cNvGrpSpPr>
            <p:nvPr/>
          </p:nvGrpSpPr>
          <p:grpSpPr bwMode="auto">
            <a:xfrm>
              <a:off x="1362382" y="3601884"/>
              <a:ext cx="7324418" cy="1143000"/>
              <a:chOff x="981382" y="3915697"/>
              <a:chExt cx="7324418" cy="1143000"/>
            </a:xfrm>
          </p:grpSpPr>
          <p:sp>
            <p:nvSpPr>
              <p:cNvPr id="6" name="Rectangle 5"/>
              <p:cNvSpPr/>
              <p:nvPr/>
            </p:nvSpPr>
            <p:spPr>
              <a:xfrm>
                <a:off x="991016" y="3915675"/>
                <a:ext cx="7314121" cy="11429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Isosceles Triangle 10"/>
              <p:cNvSpPr/>
              <p:nvPr/>
            </p:nvSpPr>
            <p:spPr>
              <a:xfrm rot="5400000">
                <a:off x="962430" y="4461780"/>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3495" name="Group 15"/>
            <p:cNvGrpSpPr>
              <a:grpSpLocks/>
            </p:cNvGrpSpPr>
            <p:nvPr/>
          </p:nvGrpSpPr>
          <p:grpSpPr bwMode="auto">
            <a:xfrm>
              <a:off x="1371600" y="4800600"/>
              <a:ext cx="7315200" cy="1143000"/>
              <a:chOff x="990600" y="5120148"/>
              <a:chExt cx="7315200" cy="1143000"/>
            </a:xfrm>
          </p:grpSpPr>
          <p:sp>
            <p:nvSpPr>
              <p:cNvPr id="7" name="Rectangle 6"/>
              <p:cNvSpPr/>
              <p:nvPr/>
            </p:nvSpPr>
            <p:spPr>
              <a:xfrm>
                <a:off x="991015" y="5119954"/>
                <a:ext cx="7314120" cy="1142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Isosceles Triangle 11"/>
              <p:cNvSpPr/>
              <p:nvPr/>
            </p:nvSpPr>
            <p:spPr>
              <a:xfrm rot="5400000">
                <a:off x="973540" y="5620022"/>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7" name="TextBox 16"/>
            <p:cNvSpPr txBox="1"/>
            <p:nvPr/>
          </p:nvSpPr>
          <p:spPr>
            <a:xfrm>
              <a:off x="346642" y="1515918"/>
              <a:ext cx="1142831" cy="584191"/>
            </a:xfrm>
            <a:prstGeom prst="rect">
              <a:avLst/>
            </a:prstGeom>
            <a:noFill/>
          </p:spPr>
          <p:txBody>
            <a:bodyPr>
              <a:spAutoFit/>
            </a:bodyPr>
            <a:lstStyle/>
            <a:p>
              <a:pPr algn="ctr" fontAlgn="auto">
                <a:spcBef>
                  <a:spcPts val="0"/>
                </a:spcBef>
                <a:spcAft>
                  <a:spcPts val="0"/>
                </a:spcAft>
                <a:defRPr/>
              </a:pPr>
              <a:r>
                <a:rPr lang="en-US" sz="1600" b="1" dirty="0">
                  <a:solidFill>
                    <a:schemeClr val="accent6">
                      <a:lumMod val="75000"/>
                    </a:schemeClr>
                  </a:solidFill>
                  <a:latin typeface="+mn-lt"/>
                  <a:cs typeface="+mn-cs"/>
                </a:rPr>
                <a:t>30 </a:t>
              </a:r>
            </a:p>
            <a:p>
              <a:pPr algn="ctr" fontAlgn="auto">
                <a:spcBef>
                  <a:spcPts val="0"/>
                </a:spcBef>
                <a:spcAft>
                  <a:spcPts val="0"/>
                </a:spcAft>
                <a:defRPr/>
              </a:pPr>
              <a:r>
                <a:rPr lang="en-US" sz="1600" b="1" dirty="0">
                  <a:solidFill>
                    <a:schemeClr val="accent6">
                      <a:lumMod val="75000"/>
                    </a:schemeClr>
                  </a:solidFill>
                  <a:latin typeface="+mn-lt"/>
                  <a:cs typeface="+mn-cs"/>
                </a:rPr>
                <a:t>DAYS</a:t>
              </a:r>
            </a:p>
          </p:txBody>
        </p:sp>
        <p:sp>
          <p:nvSpPr>
            <p:cNvPr id="18" name="TextBox 17"/>
            <p:cNvSpPr txBox="1"/>
            <p:nvPr/>
          </p:nvSpPr>
          <p:spPr>
            <a:xfrm>
              <a:off x="157758" y="2720812"/>
              <a:ext cx="1331715" cy="584191"/>
            </a:xfrm>
            <a:prstGeom prst="rect">
              <a:avLst/>
            </a:prstGeom>
            <a:noFill/>
          </p:spPr>
          <p:txBody>
            <a:bodyPr>
              <a:spAutoFit/>
            </a:bodyPr>
            <a:lstStyle/>
            <a:p>
              <a:pPr algn="ctr" fontAlgn="auto">
                <a:spcBef>
                  <a:spcPts val="0"/>
                </a:spcBef>
                <a:spcAft>
                  <a:spcPts val="0"/>
                </a:spcAft>
                <a:defRPr/>
              </a:pPr>
              <a:r>
                <a:rPr lang="en-US" sz="1600" b="1" dirty="0">
                  <a:solidFill>
                    <a:schemeClr val="accent6">
                      <a:lumMod val="75000"/>
                    </a:schemeClr>
                  </a:solidFill>
                  <a:latin typeface="+mn-lt"/>
                  <a:cs typeface="+mn-cs"/>
                </a:rPr>
                <a:t>3 </a:t>
              </a:r>
            </a:p>
            <a:p>
              <a:pPr algn="ctr" fontAlgn="auto">
                <a:spcBef>
                  <a:spcPts val="0"/>
                </a:spcBef>
                <a:spcAft>
                  <a:spcPts val="0"/>
                </a:spcAft>
                <a:defRPr/>
              </a:pPr>
              <a:r>
                <a:rPr lang="en-US" sz="1600" b="1" dirty="0">
                  <a:solidFill>
                    <a:schemeClr val="accent6">
                      <a:lumMod val="75000"/>
                    </a:schemeClr>
                  </a:solidFill>
                  <a:latin typeface="+mn-lt"/>
                  <a:cs typeface="+mn-cs"/>
                </a:rPr>
                <a:t>MONTHS</a:t>
              </a:r>
            </a:p>
          </p:txBody>
        </p:sp>
        <p:sp>
          <p:nvSpPr>
            <p:cNvPr id="19" name="TextBox 18"/>
            <p:cNvSpPr txBox="1"/>
            <p:nvPr/>
          </p:nvSpPr>
          <p:spPr>
            <a:xfrm>
              <a:off x="157758" y="3920944"/>
              <a:ext cx="1331715" cy="584191"/>
            </a:xfrm>
            <a:prstGeom prst="rect">
              <a:avLst/>
            </a:prstGeom>
            <a:noFill/>
          </p:spPr>
          <p:txBody>
            <a:bodyPr>
              <a:spAutoFit/>
            </a:bodyPr>
            <a:lstStyle/>
            <a:p>
              <a:pPr algn="ctr" fontAlgn="auto">
                <a:spcBef>
                  <a:spcPts val="0"/>
                </a:spcBef>
                <a:spcAft>
                  <a:spcPts val="0"/>
                </a:spcAft>
                <a:defRPr/>
              </a:pPr>
              <a:r>
                <a:rPr lang="en-US" sz="1600" b="1" dirty="0">
                  <a:solidFill>
                    <a:schemeClr val="accent6">
                      <a:lumMod val="75000"/>
                    </a:schemeClr>
                  </a:solidFill>
                  <a:latin typeface="+mn-lt"/>
                  <a:cs typeface="+mn-cs"/>
                </a:rPr>
                <a:t>6 </a:t>
              </a:r>
            </a:p>
            <a:p>
              <a:pPr algn="ctr" fontAlgn="auto">
                <a:spcBef>
                  <a:spcPts val="0"/>
                </a:spcBef>
                <a:spcAft>
                  <a:spcPts val="0"/>
                </a:spcAft>
                <a:defRPr/>
              </a:pPr>
              <a:r>
                <a:rPr lang="en-US" sz="1600" b="1" dirty="0">
                  <a:solidFill>
                    <a:schemeClr val="accent6">
                      <a:lumMod val="75000"/>
                    </a:schemeClr>
                  </a:solidFill>
                  <a:latin typeface="+mn-lt"/>
                  <a:cs typeface="+mn-cs"/>
                </a:rPr>
                <a:t>MONTHS</a:t>
              </a:r>
            </a:p>
          </p:txBody>
        </p:sp>
        <p:sp>
          <p:nvSpPr>
            <p:cNvPr id="20" name="TextBox 19"/>
            <p:cNvSpPr txBox="1"/>
            <p:nvPr/>
          </p:nvSpPr>
          <p:spPr>
            <a:xfrm>
              <a:off x="19665" y="5071865"/>
              <a:ext cx="1469808" cy="585778"/>
            </a:xfrm>
            <a:prstGeom prst="rect">
              <a:avLst/>
            </a:prstGeom>
            <a:noFill/>
          </p:spPr>
          <p:txBody>
            <a:bodyPr>
              <a:spAutoFit/>
            </a:bodyPr>
            <a:lstStyle/>
            <a:p>
              <a:pPr algn="ctr" fontAlgn="auto">
                <a:spcBef>
                  <a:spcPts val="0"/>
                </a:spcBef>
                <a:spcAft>
                  <a:spcPts val="0"/>
                </a:spcAft>
                <a:defRPr/>
              </a:pPr>
              <a:r>
                <a:rPr lang="en-US" sz="1600" b="1" dirty="0">
                  <a:solidFill>
                    <a:schemeClr val="accent6">
                      <a:lumMod val="75000"/>
                    </a:schemeClr>
                  </a:solidFill>
                  <a:latin typeface="+mn-lt"/>
                  <a:cs typeface="+mn-cs"/>
                </a:rPr>
                <a:t>12 </a:t>
              </a:r>
            </a:p>
            <a:p>
              <a:pPr algn="ctr" fontAlgn="auto">
                <a:spcBef>
                  <a:spcPts val="0"/>
                </a:spcBef>
                <a:spcAft>
                  <a:spcPts val="0"/>
                </a:spcAft>
                <a:defRPr/>
              </a:pPr>
              <a:r>
                <a:rPr lang="en-US" sz="1600" b="1" dirty="0">
                  <a:solidFill>
                    <a:schemeClr val="accent6">
                      <a:lumMod val="75000"/>
                    </a:schemeClr>
                  </a:solidFill>
                  <a:latin typeface="+mn-lt"/>
                  <a:cs typeface="+mn-cs"/>
                </a:rPr>
                <a:t>MONTHS</a:t>
              </a:r>
            </a:p>
          </p:txBody>
        </p:sp>
        <p:grpSp>
          <p:nvGrpSpPr>
            <p:cNvPr id="63500" name="Group 120"/>
            <p:cNvGrpSpPr>
              <a:grpSpLocks/>
            </p:cNvGrpSpPr>
            <p:nvPr/>
          </p:nvGrpSpPr>
          <p:grpSpPr bwMode="auto">
            <a:xfrm>
              <a:off x="1752600" y="4721941"/>
              <a:ext cx="6886268" cy="1273835"/>
              <a:chOff x="1728019" y="1137660"/>
              <a:chExt cx="6886268" cy="1273835"/>
            </a:xfrm>
          </p:grpSpPr>
          <p:grpSp>
            <p:nvGrpSpPr>
              <p:cNvPr id="63596" name="Group 33"/>
              <p:cNvGrpSpPr>
                <a:grpSpLocks/>
              </p:cNvGrpSpPr>
              <p:nvPr/>
            </p:nvGrpSpPr>
            <p:grpSpPr bwMode="auto">
              <a:xfrm>
                <a:off x="2514600" y="1229647"/>
                <a:ext cx="1298378" cy="1034231"/>
                <a:chOff x="2514600" y="1229647"/>
                <a:chExt cx="1298378" cy="1034231"/>
              </a:xfrm>
            </p:grpSpPr>
            <p:sp>
              <p:nvSpPr>
                <p:cNvPr id="22" name="TextBox 21"/>
                <p:cNvSpPr txBox="1"/>
                <p:nvPr/>
              </p:nvSpPr>
              <p:spPr>
                <a:xfrm rot="16200000">
                  <a:off x="2174334" y="1571741"/>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SKILLS</a:t>
                  </a:r>
                </a:p>
              </p:txBody>
            </p:sp>
            <p:grpSp>
              <p:nvGrpSpPr>
                <p:cNvPr id="63623" name="Group 26"/>
                <p:cNvGrpSpPr>
                  <a:grpSpLocks/>
                </p:cNvGrpSpPr>
                <p:nvPr/>
              </p:nvGrpSpPr>
              <p:grpSpPr bwMode="auto">
                <a:xfrm>
                  <a:off x="2822378" y="1288026"/>
                  <a:ext cx="990600" cy="975852"/>
                  <a:chOff x="-2426110" y="2801268"/>
                  <a:chExt cx="990600" cy="975852"/>
                </a:xfrm>
              </p:grpSpPr>
              <p:sp>
                <p:nvSpPr>
                  <p:cNvPr id="26" name="Rectangle 25"/>
                  <p:cNvSpPr/>
                  <p:nvPr/>
                </p:nvSpPr>
                <p:spPr>
                  <a:xfrm>
                    <a:off x="-2424897" y="2802391"/>
                    <a:ext cx="988867" cy="97471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347121" y="2896053"/>
                    <a:ext cx="838076" cy="608003"/>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97" name="Group 34"/>
              <p:cNvGrpSpPr>
                <a:grpSpLocks/>
              </p:cNvGrpSpPr>
              <p:nvPr/>
            </p:nvGrpSpPr>
            <p:grpSpPr bwMode="auto">
              <a:xfrm>
                <a:off x="4890674" y="1230645"/>
                <a:ext cx="1343852" cy="1033233"/>
                <a:chOff x="4572000" y="1230645"/>
                <a:chExt cx="1343852" cy="1033233"/>
              </a:xfrm>
            </p:grpSpPr>
            <p:sp>
              <p:nvSpPr>
                <p:cNvPr id="23" name="TextBox 22"/>
                <p:cNvSpPr txBox="1"/>
                <p:nvPr/>
              </p:nvSpPr>
              <p:spPr>
                <a:xfrm rot="16200000">
                  <a:off x="4231003" y="1572534"/>
                  <a:ext cx="988999" cy="307930"/>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TRAINING</a:t>
                  </a:r>
                </a:p>
              </p:txBody>
            </p:sp>
            <p:grpSp>
              <p:nvGrpSpPr>
                <p:cNvPr id="63619" name="Group 27"/>
                <p:cNvGrpSpPr>
                  <a:grpSpLocks/>
                </p:cNvGrpSpPr>
                <p:nvPr/>
              </p:nvGrpSpPr>
              <p:grpSpPr bwMode="auto">
                <a:xfrm>
                  <a:off x="4925252" y="1288026"/>
                  <a:ext cx="990600" cy="975852"/>
                  <a:chOff x="-2426110" y="2801268"/>
                  <a:chExt cx="990600" cy="975852"/>
                </a:xfrm>
              </p:grpSpPr>
              <p:sp>
                <p:nvSpPr>
                  <p:cNvPr id="29" name="Rectangle 28"/>
                  <p:cNvSpPr/>
                  <p:nvPr/>
                </p:nvSpPr>
                <p:spPr>
                  <a:xfrm>
                    <a:off x="-2425864" y="2802391"/>
                    <a:ext cx="990454" cy="97471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346501" y="2896053"/>
                    <a:ext cx="838076" cy="608003"/>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98" name="Group 35"/>
              <p:cNvGrpSpPr>
                <a:grpSpLocks/>
              </p:cNvGrpSpPr>
              <p:nvPr/>
            </p:nvGrpSpPr>
            <p:grpSpPr bwMode="auto">
              <a:xfrm>
                <a:off x="7312222" y="1137660"/>
                <a:ext cx="1302065" cy="1273835"/>
                <a:chOff x="7312222" y="1137660"/>
                <a:chExt cx="1302065" cy="1273835"/>
              </a:xfrm>
            </p:grpSpPr>
            <p:sp>
              <p:nvSpPr>
                <p:cNvPr id="24" name="TextBox 23"/>
                <p:cNvSpPr txBox="1"/>
                <p:nvPr/>
              </p:nvSpPr>
              <p:spPr>
                <a:xfrm rot="16200000">
                  <a:off x="6829765" y="1620952"/>
                  <a:ext cx="1273156" cy="307930"/>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NETWORK</a:t>
                  </a:r>
                </a:p>
              </p:txBody>
            </p:sp>
            <p:grpSp>
              <p:nvGrpSpPr>
                <p:cNvPr id="63615" name="Group 30"/>
                <p:cNvGrpSpPr>
                  <a:grpSpLocks/>
                </p:cNvGrpSpPr>
                <p:nvPr/>
              </p:nvGrpSpPr>
              <p:grpSpPr bwMode="auto">
                <a:xfrm>
                  <a:off x="7623687" y="1288026"/>
                  <a:ext cx="990600" cy="975852"/>
                  <a:chOff x="-2426110" y="2801268"/>
                  <a:chExt cx="990600" cy="975852"/>
                </a:xfrm>
              </p:grpSpPr>
              <p:sp>
                <p:nvSpPr>
                  <p:cNvPr id="32" name="Rectangle 31"/>
                  <p:cNvSpPr/>
                  <p:nvPr/>
                </p:nvSpPr>
                <p:spPr>
                  <a:xfrm>
                    <a:off x="-2426315" y="2802391"/>
                    <a:ext cx="990454" cy="97471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346952" y="2896053"/>
                    <a:ext cx="838076" cy="608003"/>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99" name="Group 105"/>
              <p:cNvGrpSpPr>
                <a:grpSpLocks/>
              </p:cNvGrpSpPr>
              <p:nvPr/>
            </p:nvGrpSpPr>
            <p:grpSpPr bwMode="auto">
              <a:xfrm>
                <a:off x="1728019" y="1455544"/>
                <a:ext cx="762000" cy="599583"/>
                <a:chOff x="-2895600" y="1991217"/>
                <a:chExt cx="762000" cy="599583"/>
              </a:xfrm>
            </p:grpSpPr>
            <p:cxnSp>
              <p:nvCxnSpPr>
                <p:cNvPr id="107" name="Straight Connector 106"/>
                <p:cNvCxnSpPr/>
                <p:nvPr/>
              </p:nvCxnSpPr>
              <p:spPr>
                <a:xfrm>
                  <a:off x="-2895241"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5241"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5241"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895241"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63600" name="Group 110"/>
              <p:cNvGrpSpPr>
                <a:grpSpLocks/>
              </p:cNvGrpSpPr>
              <p:nvPr/>
            </p:nvGrpSpPr>
            <p:grpSpPr bwMode="auto">
              <a:xfrm>
                <a:off x="4113926" y="1455544"/>
                <a:ext cx="762000" cy="599583"/>
                <a:chOff x="-2895600" y="1991217"/>
                <a:chExt cx="762000" cy="599583"/>
              </a:xfrm>
            </p:grpSpPr>
            <p:cxnSp>
              <p:nvCxnSpPr>
                <p:cNvPr id="112" name="Straight Connector 111"/>
                <p:cNvCxnSpPr/>
                <p:nvPr/>
              </p:nvCxnSpPr>
              <p:spPr>
                <a:xfrm>
                  <a:off x="-2895487"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895487"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95487"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895487"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63601" name="Group 115"/>
              <p:cNvGrpSpPr>
                <a:grpSpLocks/>
              </p:cNvGrpSpPr>
              <p:nvPr/>
            </p:nvGrpSpPr>
            <p:grpSpPr bwMode="auto">
              <a:xfrm>
                <a:off x="6535474" y="1455544"/>
                <a:ext cx="762000" cy="599583"/>
                <a:chOff x="-2895600" y="1991217"/>
                <a:chExt cx="762000" cy="599583"/>
              </a:xfrm>
            </p:grpSpPr>
            <p:cxnSp>
              <p:nvCxnSpPr>
                <p:cNvPr id="117" name="Straight Connector 116"/>
                <p:cNvCxnSpPr/>
                <p:nvPr/>
              </p:nvCxnSpPr>
              <p:spPr>
                <a:xfrm>
                  <a:off x="-2896456"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6456"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896456"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96456"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3501" name="Group 121"/>
            <p:cNvGrpSpPr>
              <a:grpSpLocks/>
            </p:cNvGrpSpPr>
            <p:nvPr/>
          </p:nvGrpSpPr>
          <p:grpSpPr bwMode="auto">
            <a:xfrm>
              <a:off x="1752600" y="2381061"/>
              <a:ext cx="6886268" cy="1165107"/>
              <a:chOff x="1728019" y="1229647"/>
              <a:chExt cx="6886268" cy="1165107"/>
            </a:xfrm>
          </p:grpSpPr>
          <p:grpSp>
            <p:nvGrpSpPr>
              <p:cNvPr id="63566" name="Group 122"/>
              <p:cNvGrpSpPr>
                <a:grpSpLocks/>
              </p:cNvGrpSpPr>
              <p:nvPr/>
            </p:nvGrpSpPr>
            <p:grpSpPr bwMode="auto">
              <a:xfrm>
                <a:off x="2514600" y="1229647"/>
                <a:ext cx="1298378" cy="1034231"/>
                <a:chOff x="2514600" y="1229647"/>
                <a:chExt cx="1298378" cy="1034231"/>
              </a:xfrm>
            </p:grpSpPr>
            <p:sp>
              <p:nvSpPr>
                <p:cNvPr id="149" name="TextBox 148"/>
                <p:cNvSpPr txBox="1"/>
                <p:nvPr/>
              </p:nvSpPr>
              <p:spPr>
                <a:xfrm rot="16200000">
                  <a:off x="2174334" y="1571006"/>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SKILLS</a:t>
                  </a:r>
                </a:p>
              </p:txBody>
            </p:sp>
            <p:grpSp>
              <p:nvGrpSpPr>
                <p:cNvPr id="63593" name="Group 149"/>
                <p:cNvGrpSpPr>
                  <a:grpSpLocks/>
                </p:cNvGrpSpPr>
                <p:nvPr/>
              </p:nvGrpSpPr>
              <p:grpSpPr bwMode="auto">
                <a:xfrm>
                  <a:off x="2822378" y="1288026"/>
                  <a:ext cx="990600" cy="975852"/>
                  <a:chOff x="-2426110" y="2801268"/>
                  <a:chExt cx="990600" cy="975852"/>
                </a:xfrm>
              </p:grpSpPr>
              <p:sp>
                <p:nvSpPr>
                  <p:cNvPr id="151" name="Rectangle 150"/>
                  <p:cNvSpPr/>
                  <p:nvPr/>
                </p:nvSpPr>
                <p:spPr>
                  <a:xfrm>
                    <a:off x="-2424897" y="2801657"/>
                    <a:ext cx="988867" cy="9762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2" name="Rectangle 151"/>
                  <p:cNvSpPr/>
                  <p:nvPr/>
                </p:nvSpPr>
                <p:spPr>
                  <a:xfrm>
                    <a:off x="-2347121" y="2895318"/>
                    <a:ext cx="838076" cy="60959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67" name="Group 123"/>
              <p:cNvGrpSpPr>
                <a:grpSpLocks/>
              </p:cNvGrpSpPr>
              <p:nvPr/>
            </p:nvGrpSpPr>
            <p:grpSpPr bwMode="auto">
              <a:xfrm>
                <a:off x="4890674" y="1230645"/>
                <a:ext cx="1343852" cy="1033233"/>
                <a:chOff x="4572000" y="1230645"/>
                <a:chExt cx="1343852" cy="1033233"/>
              </a:xfrm>
            </p:grpSpPr>
            <p:sp>
              <p:nvSpPr>
                <p:cNvPr id="145" name="TextBox 144"/>
                <p:cNvSpPr txBox="1"/>
                <p:nvPr/>
              </p:nvSpPr>
              <p:spPr>
                <a:xfrm rot="16200000">
                  <a:off x="4230210" y="1572593"/>
                  <a:ext cx="990586" cy="307930"/>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TRAINING</a:t>
                  </a:r>
                </a:p>
              </p:txBody>
            </p:sp>
            <p:grpSp>
              <p:nvGrpSpPr>
                <p:cNvPr id="63589" name="Group 145"/>
                <p:cNvGrpSpPr>
                  <a:grpSpLocks/>
                </p:cNvGrpSpPr>
                <p:nvPr/>
              </p:nvGrpSpPr>
              <p:grpSpPr bwMode="auto">
                <a:xfrm>
                  <a:off x="4925252" y="1288026"/>
                  <a:ext cx="990600" cy="975852"/>
                  <a:chOff x="-2426110" y="2801268"/>
                  <a:chExt cx="990600" cy="975852"/>
                </a:xfrm>
              </p:grpSpPr>
              <p:sp>
                <p:nvSpPr>
                  <p:cNvPr id="147" name="Rectangle 146"/>
                  <p:cNvSpPr/>
                  <p:nvPr/>
                </p:nvSpPr>
                <p:spPr>
                  <a:xfrm>
                    <a:off x="-2425864" y="2801657"/>
                    <a:ext cx="990454" cy="9762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Rectangle 147"/>
                  <p:cNvSpPr/>
                  <p:nvPr/>
                </p:nvSpPr>
                <p:spPr>
                  <a:xfrm>
                    <a:off x="-2346501" y="2895318"/>
                    <a:ext cx="838076" cy="609591"/>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68" name="Group 124"/>
              <p:cNvGrpSpPr>
                <a:grpSpLocks/>
              </p:cNvGrpSpPr>
              <p:nvPr/>
            </p:nvGrpSpPr>
            <p:grpSpPr bwMode="auto">
              <a:xfrm>
                <a:off x="7312222" y="1237884"/>
                <a:ext cx="1302065" cy="1156870"/>
                <a:chOff x="7312222" y="1237884"/>
                <a:chExt cx="1302065" cy="1156870"/>
              </a:xfrm>
            </p:grpSpPr>
            <p:sp>
              <p:nvSpPr>
                <p:cNvPr id="141" name="TextBox 140"/>
                <p:cNvSpPr txBox="1"/>
                <p:nvPr/>
              </p:nvSpPr>
              <p:spPr>
                <a:xfrm rot="16200000">
                  <a:off x="6887708" y="1662286"/>
                  <a:ext cx="1157270" cy="307930"/>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NETWORK</a:t>
                  </a:r>
                </a:p>
              </p:txBody>
            </p:sp>
            <p:grpSp>
              <p:nvGrpSpPr>
                <p:cNvPr id="63585" name="Group 141"/>
                <p:cNvGrpSpPr>
                  <a:grpSpLocks/>
                </p:cNvGrpSpPr>
                <p:nvPr/>
              </p:nvGrpSpPr>
              <p:grpSpPr bwMode="auto">
                <a:xfrm>
                  <a:off x="7623687" y="1288026"/>
                  <a:ext cx="990600" cy="975852"/>
                  <a:chOff x="-2426110" y="2801268"/>
                  <a:chExt cx="990600" cy="975852"/>
                </a:xfrm>
              </p:grpSpPr>
              <p:sp>
                <p:nvSpPr>
                  <p:cNvPr id="143" name="Rectangle 142"/>
                  <p:cNvSpPr/>
                  <p:nvPr/>
                </p:nvSpPr>
                <p:spPr>
                  <a:xfrm>
                    <a:off x="-2426315" y="2801657"/>
                    <a:ext cx="990454" cy="9762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Rectangle 143"/>
                  <p:cNvSpPr/>
                  <p:nvPr/>
                </p:nvSpPr>
                <p:spPr>
                  <a:xfrm>
                    <a:off x="-2346952" y="2895318"/>
                    <a:ext cx="838076" cy="609591"/>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69" name="Group 125"/>
              <p:cNvGrpSpPr>
                <a:grpSpLocks/>
              </p:cNvGrpSpPr>
              <p:nvPr/>
            </p:nvGrpSpPr>
            <p:grpSpPr bwMode="auto">
              <a:xfrm>
                <a:off x="1728019" y="1455544"/>
                <a:ext cx="762000" cy="599583"/>
                <a:chOff x="-2895600" y="1991217"/>
                <a:chExt cx="762000" cy="599583"/>
              </a:xfrm>
            </p:grpSpPr>
            <p:cxnSp>
              <p:nvCxnSpPr>
                <p:cNvPr id="137" name="Straight Connector 136"/>
                <p:cNvCxnSpPr/>
                <p:nvPr/>
              </p:nvCxnSpPr>
              <p:spPr>
                <a:xfrm>
                  <a:off x="-2895241"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895241"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895241"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895241"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63570" name="Group 126"/>
              <p:cNvGrpSpPr>
                <a:grpSpLocks/>
              </p:cNvGrpSpPr>
              <p:nvPr/>
            </p:nvGrpSpPr>
            <p:grpSpPr bwMode="auto">
              <a:xfrm>
                <a:off x="4113926" y="1455544"/>
                <a:ext cx="762000" cy="599583"/>
                <a:chOff x="-2895600" y="1991217"/>
                <a:chExt cx="762000" cy="599583"/>
              </a:xfrm>
            </p:grpSpPr>
            <p:cxnSp>
              <p:nvCxnSpPr>
                <p:cNvPr id="133" name="Straight Connector 132"/>
                <p:cNvCxnSpPr/>
                <p:nvPr/>
              </p:nvCxnSpPr>
              <p:spPr>
                <a:xfrm>
                  <a:off x="-2895487"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95487"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895487"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895487"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63571" name="Group 127"/>
              <p:cNvGrpSpPr>
                <a:grpSpLocks/>
              </p:cNvGrpSpPr>
              <p:nvPr/>
            </p:nvGrpSpPr>
            <p:grpSpPr bwMode="auto">
              <a:xfrm>
                <a:off x="6535474" y="1455544"/>
                <a:ext cx="762000" cy="599583"/>
                <a:chOff x="-2895600" y="1991217"/>
                <a:chExt cx="762000" cy="599583"/>
              </a:xfrm>
            </p:grpSpPr>
            <p:cxnSp>
              <p:nvCxnSpPr>
                <p:cNvPr id="129" name="Straight Connector 128"/>
                <p:cNvCxnSpPr/>
                <p:nvPr/>
              </p:nvCxnSpPr>
              <p:spPr>
                <a:xfrm>
                  <a:off x="-2896456"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896456"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896456"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896456"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3502" name="Group 183"/>
            <p:cNvGrpSpPr>
              <a:grpSpLocks/>
            </p:cNvGrpSpPr>
            <p:nvPr/>
          </p:nvGrpSpPr>
          <p:grpSpPr bwMode="auto">
            <a:xfrm>
              <a:off x="1752600" y="3625352"/>
              <a:ext cx="6886268" cy="1175247"/>
              <a:chOff x="1728019" y="1229647"/>
              <a:chExt cx="6886268" cy="1175247"/>
            </a:xfrm>
          </p:grpSpPr>
          <p:grpSp>
            <p:nvGrpSpPr>
              <p:cNvPr id="63536" name="Group 184"/>
              <p:cNvGrpSpPr>
                <a:grpSpLocks/>
              </p:cNvGrpSpPr>
              <p:nvPr/>
            </p:nvGrpSpPr>
            <p:grpSpPr bwMode="auto">
              <a:xfrm>
                <a:off x="2514600" y="1229647"/>
                <a:ext cx="1298378" cy="1034231"/>
                <a:chOff x="2514600" y="1229647"/>
                <a:chExt cx="1298378" cy="1034231"/>
              </a:xfrm>
            </p:grpSpPr>
            <p:sp>
              <p:nvSpPr>
                <p:cNvPr id="211" name="TextBox 210"/>
                <p:cNvSpPr txBox="1"/>
                <p:nvPr/>
              </p:nvSpPr>
              <p:spPr>
                <a:xfrm rot="16200000">
                  <a:off x="2174335" y="1571296"/>
                  <a:ext cx="990585" cy="307929"/>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SKILLS</a:t>
                  </a:r>
                </a:p>
              </p:txBody>
            </p:sp>
            <p:grpSp>
              <p:nvGrpSpPr>
                <p:cNvPr id="63563" name="Group 211"/>
                <p:cNvGrpSpPr>
                  <a:grpSpLocks/>
                </p:cNvGrpSpPr>
                <p:nvPr/>
              </p:nvGrpSpPr>
              <p:grpSpPr bwMode="auto">
                <a:xfrm>
                  <a:off x="2822378" y="1288026"/>
                  <a:ext cx="990600" cy="975852"/>
                  <a:chOff x="-2426110" y="2801268"/>
                  <a:chExt cx="990600" cy="975852"/>
                </a:xfrm>
              </p:grpSpPr>
              <p:sp>
                <p:nvSpPr>
                  <p:cNvPr id="213" name="Rectangle 212"/>
                  <p:cNvSpPr/>
                  <p:nvPr/>
                </p:nvSpPr>
                <p:spPr>
                  <a:xfrm>
                    <a:off x="-2424897" y="2801948"/>
                    <a:ext cx="988867" cy="97471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 name="Rectangle 213"/>
                  <p:cNvSpPr/>
                  <p:nvPr/>
                </p:nvSpPr>
                <p:spPr>
                  <a:xfrm>
                    <a:off x="-2347121" y="2895609"/>
                    <a:ext cx="838076" cy="608004"/>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37" name="Group 185"/>
              <p:cNvGrpSpPr>
                <a:grpSpLocks/>
              </p:cNvGrpSpPr>
              <p:nvPr/>
            </p:nvGrpSpPr>
            <p:grpSpPr bwMode="auto">
              <a:xfrm>
                <a:off x="4890674" y="1230645"/>
                <a:ext cx="1343852" cy="1033233"/>
                <a:chOff x="4572000" y="1230645"/>
                <a:chExt cx="1343852" cy="1033233"/>
              </a:xfrm>
            </p:grpSpPr>
            <p:sp>
              <p:nvSpPr>
                <p:cNvPr id="207" name="TextBox 206"/>
                <p:cNvSpPr txBox="1"/>
                <p:nvPr/>
              </p:nvSpPr>
              <p:spPr>
                <a:xfrm rot="16200000">
                  <a:off x="4231004" y="1572090"/>
                  <a:ext cx="988997" cy="307930"/>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TRAINING</a:t>
                  </a:r>
                </a:p>
              </p:txBody>
            </p:sp>
            <p:grpSp>
              <p:nvGrpSpPr>
                <p:cNvPr id="63559" name="Group 207"/>
                <p:cNvGrpSpPr>
                  <a:grpSpLocks/>
                </p:cNvGrpSpPr>
                <p:nvPr/>
              </p:nvGrpSpPr>
              <p:grpSpPr bwMode="auto">
                <a:xfrm>
                  <a:off x="4925252" y="1288026"/>
                  <a:ext cx="990600" cy="975852"/>
                  <a:chOff x="-2426110" y="2801268"/>
                  <a:chExt cx="990600" cy="975852"/>
                </a:xfrm>
              </p:grpSpPr>
              <p:sp>
                <p:nvSpPr>
                  <p:cNvPr id="209" name="Rectangle 208"/>
                  <p:cNvSpPr/>
                  <p:nvPr/>
                </p:nvSpPr>
                <p:spPr>
                  <a:xfrm>
                    <a:off x="-2425864" y="2801948"/>
                    <a:ext cx="990454" cy="97471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Rectangle 209"/>
                  <p:cNvSpPr/>
                  <p:nvPr/>
                </p:nvSpPr>
                <p:spPr>
                  <a:xfrm>
                    <a:off x="-2346501" y="2895609"/>
                    <a:ext cx="838076" cy="608004"/>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38" name="Group 186"/>
              <p:cNvGrpSpPr>
                <a:grpSpLocks/>
              </p:cNvGrpSpPr>
              <p:nvPr/>
            </p:nvGrpSpPr>
            <p:grpSpPr bwMode="auto">
              <a:xfrm>
                <a:off x="7312222" y="1237883"/>
                <a:ext cx="1302065" cy="1167011"/>
                <a:chOff x="7312222" y="1237883"/>
                <a:chExt cx="1302065" cy="1167011"/>
              </a:xfrm>
            </p:grpSpPr>
            <p:sp>
              <p:nvSpPr>
                <p:cNvPr id="203" name="TextBox 202"/>
                <p:cNvSpPr txBox="1"/>
                <p:nvPr/>
              </p:nvSpPr>
              <p:spPr>
                <a:xfrm rot="16200000">
                  <a:off x="6882946" y="1667339"/>
                  <a:ext cx="1166794" cy="307930"/>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NETWORK</a:t>
                  </a:r>
                </a:p>
              </p:txBody>
            </p:sp>
            <p:grpSp>
              <p:nvGrpSpPr>
                <p:cNvPr id="63555" name="Group 203"/>
                <p:cNvGrpSpPr>
                  <a:grpSpLocks/>
                </p:cNvGrpSpPr>
                <p:nvPr/>
              </p:nvGrpSpPr>
              <p:grpSpPr bwMode="auto">
                <a:xfrm>
                  <a:off x="7623687" y="1288026"/>
                  <a:ext cx="990600" cy="975852"/>
                  <a:chOff x="-2426110" y="2801268"/>
                  <a:chExt cx="990600" cy="975852"/>
                </a:xfrm>
              </p:grpSpPr>
              <p:sp>
                <p:nvSpPr>
                  <p:cNvPr id="205" name="Rectangle 204"/>
                  <p:cNvSpPr/>
                  <p:nvPr/>
                </p:nvSpPr>
                <p:spPr>
                  <a:xfrm>
                    <a:off x="-2426315" y="2801948"/>
                    <a:ext cx="990454" cy="97471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6" name="Rectangle 205"/>
                  <p:cNvSpPr/>
                  <p:nvPr/>
                </p:nvSpPr>
                <p:spPr>
                  <a:xfrm>
                    <a:off x="-2346952" y="2895609"/>
                    <a:ext cx="838076" cy="608004"/>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39" name="Group 187"/>
              <p:cNvGrpSpPr>
                <a:grpSpLocks/>
              </p:cNvGrpSpPr>
              <p:nvPr/>
            </p:nvGrpSpPr>
            <p:grpSpPr bwMode="auto">
              <a:xfrm>
                <a:off x="1728019" y="1455544"/>
                <a:ext cx="762000" cy="599583"/>
                <a:chOff x="-2895600" y="1991217"/>
                <a:chExt cx="762000" cy="599583"/>
              </a:xfrm>
            </p:grpSpPr>
            <p:cxnSp>
              <p:nvCxnSpPr>
                <p:cNvPr id="199" name="Straight Connector 198"/>
                <p:cNvCxnSpPr/>
                <p:nvPr/>
              </p:nvCxnSpPr>
              <p:spPr>
                <a:xfrm>
                  <a:off x="-2895241"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895241"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895241"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895241"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540" name="Group 188"/>
              <p:cNvGrpSpPr>
                <a:grpSpLocks/>
              </p:cNvGrpSpPr>
              <p:nvPr/>
            </p:nvGrpSpPr>
            <p:grpSpPr bwMode="auto">
              <a:xfrm>
                <a:off x="4113926" y="1455544"/>
                <a:ext cx="762000" cy="599583"/>
                <a:chOff x="-2895600" y="1991217"/>
                <a:chExt cx="762000" cy="599583"/>
              </a:xfrm>
            </p:grpSpPr>
            <p:cxnSp>
              <p:nvCxnSpPr>
                <p:cNvPr id="195" name="Straight Connector 194"/>
                <p:cNvCxnSpPr/>
                <p:nvPr/>
              </p:nvCxnSpPr>
              <p:spPr>
                <a:xfrm>
                  <a:off x="-2895487"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895487"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895487"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895487"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541" name="Group 189"/>
              <p:cNvGrpSpPr>
                <a:grpSpLocks/>
              </p:cNvGrpSpPr>
              <p:nvPr/>
            </p:nvGrpSpPr>
            <p:grpSpPr bwMode="auto">
              <a:xfrm>
                <a:off x="6535474" y="1455544"/>
                <a:ext cx="762000" cy="599583"/>
                <a:chOff x="-2895600" y="1991217"/>
                <a:chExt cx="762000" cy="599583"/>
              </a:xfrm>
            </p:grpSpPr>
            <p:cxnSp>
              <p:nvCxnSpPr>
                <p:cNvPr id="191" name="Straight Connector 190"/>
                <p:cNvCxnSpPr/>
                <p:nvPr/>
              </p:nvCxnSpPr>
              <p:spPr>
                <a:xfrm>
                  <a:off x="-2896456"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896456"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896456"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896456"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3503" name="Group 214"/>
            <p:cNvGrpSpPr>
              <a:grpSpLocks/>
            </p:cNvGrpSpPr>
            <p:nvPr/>
          </p:nvGrpSpPr>
          <p:grpSpPr bwMode="auto">
            <a:xfrm>
              <a:off x="1752600" y="1198424"/>
              <a:ext cx="6886268" cy="1149027"/>
              <a:chOff x="1728019" y="1229647"/>
              <a:chExt cx="6886268" cy="1149027"/>
            </a:xfrm>
          </p:grpSpPr>
          <p:grpSp>
            <p:nvGrpSpPr>
              <p:cNvPr id="63506" name="Group 215"/>
              <p:cNvGrpSpPr>
                <a:grpSpLocks/>
              </p:cNvGrpSpPr>
              <p:nvPr/>
            </p:nvGrpSpPr>
            <p:grpSpPr bwMode="auto">
              <a:xfrm>
                <a:off x="2514600" y="1229647"/>
                <a:ext cx="1298378" cy="1034231"/>
                <a:chOff x="2514600" y="1229647"/>
                <a:chExt cx="1298378" cy="1034231"/>
              </a:xfrm>
            </p:grpSpPr>
            <p:sp>
              <p:nvSpPr>
                <p:cNvPr id="242" name="TextBox 241"/>
                <p:cNvSpPr txBox="1"/>
                <p:nvPr/>
              </p:nvSpPr>
              <p:spPr>
                <a:xfrm rot="16200000">
                  <a:off x="2174334" y="1570974"/>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SKILLS</a:t>
                  </a:r>
                </a:p>
              </p:txBody>
            </p:sp>
            <p:grpSp>
              <p:nvGrpSpPr>
                <p:cNvPr id="63533" name="Group 242"/>
                <p:cNvGrpSpPr>
                  <a:grpSpLocks/>
                </p:cNvGrpSpPr>
                <p:nvPr/>
              </p:nvGrpSpPr>
              <p:grpSpPr bwMode="auto">
                <a:xfrm>
                  <a:off x="2822378" y="1288026"/>
                  <a:ext cx="990600" cy="975852"/>
                  <a:chOff x="-2426110" y="2801268"/>
                  <a:chExt cx="990600" cy="975852"/>
                </a:xfrm>
              </p:grpSpPr>
              <p:sp>
                <p:nvSpPr>
                  <p:cNvPr id="244" name="Rectangle 243"/>
                  <p:cNvSpPr/>
                  <p:nvPr/>
                </p:nvSpPr>
                <p:spPr>
                  <a:xfrm>
                    <a:off x="-2424897" y="2801624"/>
                    <a:ext cx="988867" cy="97629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 name="Rectangle 244"/>
                  <p:cNvSpPr/>
                  <p:nvPr/>
                </p:nvSpPr>
                <p:spPr>
                  <a:xfrm>
                    <a:off x="-2347121" y="2895286"/>
                    <a:ext cx="838076" cy="60959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07" name="Group 216"/>
              <p:cNvGrpSpPr>
                <a:grpSpLocks/>
              </p:cNvGrpSpPr>
              <p:nvPr/>
            </p:nvGrpSpPr>
            <p:grpSpPr bwMode="auto">
              <a:xfrm>
                <a:off x="4890674" y="1230645"/>
                <a:ext cx="1343852" cy="1033233"/>
                <a:chOff x="4572000" y="1230645"/>
                <a:chExt cx="1343852" cy="1033233"/>
              </a:xfrm>
            </p:grpSpPr>
            <p:sp>
              <p:nvSpPr>
                <p:cNvPr id="238" name="TextBox 237"/>
                <p:cNvSpPr txBox="1"/>
                <p:nvPr/>
              </p:nvSpPr>
              <p:spPr>
                <a:xfrm rot="16200000">
                  <a:off x="4230210" y="1572560"/>
                  <a:ext cx="990586" cy="307930"/>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TRAINING</a:t>
                  </a:r>
                </a:p>
              </p:txBody>
            </p:sp>
            <p:grpSp>
              <p:nvGrpSpPr>
                <p:cNvPr id="63529" name="Group 238"/>
                <p:cNvGrpSpPr>
                  <a:grpSpLocks/>
                </p:cNvGrpSpPr>
                <p:nvPr/>
              </p:nvGrpSpPr>
              <p:grpSpPr bwMode="auto">
                <a:xfrm>
                  <a:off x="4925252" y="1288026"/>
                  <a:ext cx="990600" cy="975852"/>
                  <a:chOff x="-2426110" y="2801268"/>
                  <a:chExt cx="990600" cy="975852"/>
                </a:xfrm>
              </p:grpSpPr>
              <p:sp>
                <p:nvSpPr>
                  <p:cNvPr id="240" name="Rectangle 239"/>
                  <p:cNvSpPr/>
                  <p:nvPr/>
                </p:nvSpPr>
                <p:spPr>
                  <a:xfrm>
                    <a:off x="-2425864" y="2801624"/>
                    <a:ext cx="990454" cy="97629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1" name="Rectangle 240"/>
                  <p:cNvSpPr/>
                  <p:nvPr/>
                </p:nvSpPr>
                <p:spPr>
                  <a:xfrm>
                    <a:off x="-2346501" y="2895286"/>
                    <a:ext cx="838076" cy="609591"/>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08" name="Group 217"/>
              <p:cNvGrpSpPr>
                <a:grpSpLocks/>
              </p:cNvGrpSpPr>
              <p:nvPr/>
            </p:nvGrpSpPr>
            <p:grpSpPr bwMode="auto">
              <a:xfrm>
                <a:off x="7312222" y="1237883"/>
                <a:ext cx="1302065" cy="1140791"/>
                <a:chOff x="7312222" y="1237883"/>
                <a:chExt cx="1302065" cy="1140791"/>
              </a:xfrm>
            </p:grpSpPr>
            <p:sp>
              <p:nvSpPr>
                <p:cNvPr id="234" name="TextBox 233"/>
                <p:cNvSpPr txBox="1"/>
                <p:nvPr/>
              </p:nvSpPr>
              <p:spPr>
                <a:xfrm rot="16200000">
                  <a:off x="6895645" y="1654316"/>
                  <a:ext cx="1141396" cy="307930"/>
                </a:xfrm>
                <a:prstGeom prst="rect">
                  <a:avLst/>
                </a:prstGeom>
                <a:noFill/>
              </p:spPr>
              <p:txBody>
                <a:bodyPr>
                  <a:spAutoFit/>
                </a:bodyPr>
                <a:lstStyle/>
                <a:p>
                  <a:pPr algn="ctr" fontAlgn="auto">
                    <a:spcBef>
                      <a:spcPts val="0"/>
                    </a:spcBef>
                    <a:spcAft>
                      <a:spcPts val="0"/>
                    </a:spcAft>
                    <a:defRPr/>
                  </a:pPr>
                  <a:r>
                    <a:rPr lang="en-US" sz="1400" b="1" dirty="0">
                      <a:solidFill>
                        <a:schemeClr val="accent6">
                          <a:lumMod val="75000"/>
                        </a:schemeClr>
                      </a:solidFill>
                      <a:latin typeface="+mn-lt"/>
                      <a:cs typeface="+mn-cs"/>
                    </a:rPr>
                    <a:t>NETWORK</a:t>
                  </a:r>
                </a:p>
              </p:txBody>
            </p:sp>
            <p:grpSp>
              <p:nvGrpSpPr>
                <p:cNvPr id="63525" name="Group 234"/>
                <p:cNvGrpSpPr>
                  <a:grpSpLocks/>
                </p:cNvGrpSpPr>
                <p:nvPr/>
              </p:nvGrpSpPr>
              <p:grpSpPr bwMode="auto">
                <a:xfrm>
                  <a:off x="7623687" y="1288026"/>
                  <a:ext cx="990600" cy="975852"/>
                  <a:chOff x="-2426110" y="2801268"/>
                  <a:chExt cx="990600" cy="975852"/>
                </a:xfrm>
              </p:grpSpPr>
              <p:sp>
                <p:nvSpPr>
                  <p:cNvPr id="236" name="Rectangle 235"/>
                  <p:cNvSpPr/>
                  <p:nvPr/>
                </p:nvSpPr>
                <p:spPr>
                  <a:xfrm>
                    <a:off x="-2426315" y="2801624"/>
                    <a:ext cx="990454" cy="9762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7" name="Rectangle 236"/>
                  <p:cNvSpPr/>
                  <p:nvPr/>
                </p:nvSpPr>
                <p:spPr>
                  <a:xfrm>
                    <a:off x="-2346952" y="2895286"/>
                    <a:ext cx="838076" cy="609591"/>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63509" name="Group 218"/>
              <p:cNvGrpSpPr>
                <a:grpSpLocks/>
              </p:cNvGrpSpPr>
              <p:nvPr/>
            </p:nvGrpSpPr>
            <p:grpSpPr bwMode="auto">
              <a:xfrm>
                <a:off x="1728019" y="1455544"/>
                <a:ext cx="762000" cy="599583"/>
                <a:chOff x="-2895600" y="1991217"/>
                <a:chExt cx="762000" cy="599583"/>
              </a:xfrm>
            </p:grpSpPr>
            <p:cxnSp>
              <p:nvCxnSpPr>
                <p:cNvPr id="230" name="Straight Connector 229"/>
                <p:cNvCxnSpPr/>
                <p:nvPr/>
              </p:nvCxnSpPr>
              <p:spPr>
                <a:xfrm>
                  <a:off x="-2895241"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895241"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895241"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2895241"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510" name="Group 219"/>
              <p:cNvGrpSpPr>
                <a:grpSpLocks/>
              </p:cNvGrpSpPr>
              <p:nvPr/>
            </p:nvGrpSpPr>
            <p:grpSpPr bwMode="auto">
              <a:xfrm>
                <a:off x="4113926" y="1455544"/>
                <a:ext cx="762000" cy="599583"/>
                <a:chOff x="-2895600" y="1991217"/>
                <a:chExt cx="762000" cy="599583"/>
              </a:xfrm>
            </p:grpSpPr>
            <p:cxnSp>
              <p:nvCxnSpPr>
                <p:cNvPr id="226" name="Straight Connector 225"/>
                <p:cNvCxnSpPr/>
                <p:nvPr/>
              </p:nvCxnSpPr>
              <p:spPr>
                <a:xfrm>
                  <a:off x="-2895487"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895487"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895487"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2895487"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511" name="Group 220"/>
              <p:cNvGrpSpPr>
                <a:grpSpLocks/>
              </p:cNvGrpSpPr>
              <p:nvPr/>
            </p:nvGrpSpPr>
            <p:grpSpPr bwMode="auto">
              <a:xfrm>
                <a:off x="6535474" y="1455544"/>
                <a:ext cx="762000" cy="599583"/>
                <a:chOff x="-2895600" y="1991217"/>
                <a:chExt cx="762000" cy="599583"/>
              </a:xfrm>
            </p:grpSpPr>
            <p:cxnSp>
              <p:nvCxnSpPr>
                <p:cNvPr id="222" name="Straight Connector 221"/>
                <p:cNvCxnSpPr/>
                <p:nvPr/>
              </p:nvCxnSpPr>
              <p:spPr>
                <a:xfrm>
                  <a:off x="-2896456"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896456"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2896456"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896456"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3" name="Straight Connector 252"/>
            <p:cNvCxnSpPr/>
            <p:nvPr/>
          </p:nvCxnSpPr>
          <p:spPr>
            <a:xfrm>
              <a:off x="1362492" y="1198423"/>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373603" y="5943389"/>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age 2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33400" y="5791200"/>
            <a:ext cx="609600" cy="609600"/>
          </a:xfrm>
          <a:prstGeom prst="rect">
            <a:avLst/>
          </a:prstGeom>
        </p:spPr>
      </p:pic>
    </p:spTree>
  </p:cSld>
  <p:clrMapOvr>
    <a:masterClrMapping/>
  </p:clrMapOvr>
  <p:transition advClick="0" advTm="31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5" cstate="print"/>
          <a:srcRect/>
          <a:stretch>
            <a:fillRect/>
          </a:stretch>
        </p:blipFill>
        <p:spPr bwMode="auto">
          <a:xfrm>
            <a:off x="2617788" y="2514600"/>
            <a:ext cx="6526212" cy="4343400"/>
          </a:xfrm>
          <a:prstGeom prst="rect">
            <a:avLst/>
          </a:prstGeom>
          <a:noFill/>
          <a:ln w="9525">
            <a:noFill/>
            <a:miter lim="800000"/>
            <a:headEnd/>
            <a:tailEnd/>
          </a:ln>
        </p:spPr>
      </p:pic>
      <p:sp>
        <p:nvSpPr>
          <p:cNvPr id="10" name="TextBox 9"/>
          <p:cNvSpPr txBox="1"/>
          <p:nvPr/>
        </p:nvSpPr>
        <p:spPr>
          <a:xfrm>
            <a:off x="1752600" y="508000"/>
            <a:ext cx="3886200" cy="646113"/>
          </a:xfrm>
          <a:prstGeom prst="rect">
            <a:avLst/>
          </a:prstGeom>
          <a:noFill/>
          <a:effectLst>
            <a:outerShdw blurRad="50800" dist="38100" dir="8100000" algn="tr" rotWithShape="0">
              <a:prstClr val="black">
                <a:alpha val="40000"/>
              </a:prstClr>
            </a:outerShdw>
          </a:effectLst>
        </p:spPr>
        <p:txBody>
          <a:bodyPr>
            <a:spAutoFit/>
          </a:bodyPr>
          <a:lstStyle/>
          <a:p>
            <a:pPr fontAlgn="auto">
              <a:spcBef>
                <a:spcPts val="0"/>
              </a:spcBef>
              <a:spcAft>
                <a:spcPts val="0"/>
              </a:spcAft>
              <a:defRPr/>
            </a:pPr>
            <a:r>
              <a:rPr lang="en-US" sz="3600" b="1" dirty="0">
                <a:latin typeface="+mn-lt"/>
                <a:cs typeface="+mn-cs"/>
              </a:rPr>
              <a:t>AMUSE YOURSELF</a:t>
            </a:r>
          </a:p>
        </p:txBody>
      </p:sp>
      <p:grpSp>
        <p:nvGrpSpPr>
          <p:cNvPr id="65539" name="Group 10"/>
          <p:cNvGrpSpPr>
            <a:grpSpLocks/>
          </p:cNvGrpSpPr>
          <p:nvPr/>
        </p:nvGrpSpPr>
        <p:grpSpPr bwMode="auto">
          <a:xfrm>
            <a:off x="-14288" y="0"/>
            <a:ext cx="1687513" cy="6858000"/>
            <a:chOff x="-14747" y="-1"/>
            <a:chExt cx="1688687" cy="6858001"/>
          </a:xfrm>
        </p:grpSpPr>
        <p:sp>
          <p:nvSpPr>
            <p:cNvPr id="12" name="Rectangle 11"/>
            <p:cNvSpPr/>
            <p:nvPr/>
          </p:nvSpPr>
          <p:spPr>
            <a:xfrm>
              <a:off x="-14747" y="-1"/>
              <a:ext cx="1081840"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rot="5400000" flipH="1">
              <a:off x="987928" y="525250"/>
              <a:ext cx="762000" cy="61002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543" name="TextBox 14"/>
            <p:cNvSpPr txBox="1">
              <a:spLocks noChangeArrowheads="1"/>
            </p:cNvSpPr>
            <p:nvPr/>
          </p:nvSpPr>
          <p:spPr bwMode="auto">
            <a:xfrm rot="-5400000">
              <a:off x="-2922654" y="3075056"/>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Fun &amp; Personal Development</a:t>
              </a:r>
            </a:p>
          </p:txBody>
        </p:sp>
      </p:grpSp>
      <p:pic>
        <p:nvPicPr>
          <p:cNvPr id="2" name="Page 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19200" y="5715000"/>
            <a:ext cx="609600" cy="609600"/>
          </a:xfrm>
          <a:prstGeom prst="rect">
            <a:avLst/>
          </a:prstGeom>
        </p:spPr>
      </p:pic>
    </p:spTree>
  </p:cSld>
  <p:clrMapOvr>
    <a:masterClrMapping/>
  </p:clrMapOvr>
  <p:transition advClick="0" advTm="224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1752600" y="5029200"/>
            <a:ext cx="2265363" cy="1528763"/>
            <a:chOff x="2322258" y="1300936"/>
            <a:chExt cx="2265720" cy="1529449"/>
          </a:xfrm>
        </p:grpSpPr>
        <p:grpSp>
          <p:nvGrpSpPr>
            <p:cNvPr id="67641" name="Group 26"/>
            <p:cNvGrpSpPr>
              <a:grpSpLocks/>
            </p:cNvGrpSpPr>
            <p:nvPr/>
          </p:nvGrpSpPr>
          <p:grpSpPr bwMode="auto">
            <a:xfrm>
              <a:off x="2322258" y="1300936"/>
              <a:ext cx="2061702" cy="1529449"/>
              <a:chOff x="2510298" y="1981200"/>
              <a:chExt cx="2061702" cy="990600"/>
            </a:xfrm>
          </p:grpSpPr>
          <p:sp>
            <p:nvSpPr>
              <p:cNvPr id="32" name="Round Same Side Corner Rectangle 31"/>
              <p:cNvSpPr/>
              <p:nvPr/>
            </p:nvSpPr>
            <p:spPr>
              <a:xfrm>
                <a:off x="2510298" y="1981200"/>
                <a:ext cx="2057724"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 Same Side Corner Rectangle 32"/>
              <p:cNvSpPr/>
              <p:nvPr/>
            </p:nvSpPr>
            <p:spPr>
              <a:xfrm flipV="1">
                <a:off x="2515062" y="2209563"/>
                <a:ext cx="2057724"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7642" name="Group 27"/>
            <p:cNvGrpSpPr>
              <a:grpSpLocks/>
            </p:cNvGrpSpPr>
            <p:nvPr/>
          </p:nvGrpSpPr>
          <p:grpSpPr bwMode="auto">
            <a:xfrm>
              <a:off x="2402758" y="1747151"/>
              <a:ext cx="416641" cy="381000"/>
              <a:chOff x="2402758" y="1747151"/>
              <a:chExt cx="416641" cy="381000"/>
            </a:xfrm>
          </p:grpSpPr>
          <p:sp>
            <p:nvSpPr>
              <p:cNvPr id="30" name="Oval 29"/>
              <p:cNvSpPr/>
              <p:nvPr/>
            </p:nvSpPr>
            <p:spPr>
              <a:xfrm>
                <a:off x="2403234" y="1747224"/>
                <a:ext cx="415991" cy="3811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645" name="TextBox 3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7</a:t>
                </a:r>
              </a:p>
            </p:txBody>
          </p:sp>
        </p:grpSp>
        <p:sp>
          <p:nvSpPr>
            <p:cNvPr id="29" name="TextBox 28"/>
            <p:cNvSpPr txBox="1"/>
            <p:nvPr/>
          </p:nvSpPr>
          <p:spPr>
            <a:xfrm>
              <a:off x="2819224" y="1747224"/>
              <a:ext cx="1768754"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plan non- goal oriented time</a:t>
              </a:r>
            </a:p>
          </p:txBody>
        </p:sp>
      </p:grpSp>
      <p:grpSp>
        <p:nvGrpSpPr>
          <p:cNvPr id="35" name="Group 34"/>
          <p:cNvGrpSpPr>
            <a:grpSpLocks/>
          </p:cNvGrpSpPr>
          <p:nvPr/>
        </p:nvGrpSpPr>
        <p:grpSpPr bwMode="auto">
          <a:xfrm>
            <a:off x="1752600" y="3165475"/>
            <a:ext cx="2265363" cy="1528763"/>
            <a:chOff x="2322258" y="1300936"/>
            <a:chExt cx="2265720" cy="1529449"/>
          </a:xfrm>
        </p:grpSpPr>
        <p:grpSp>
          <p:nvGrpSpPr>
            <p:cNvPr id="67634" name="Group 51"/>
            <p:cNvGrpSpPr>
              <a:grpSpLocks/>
            </p:cNvGrpSpPr>
            <p:nvPr/>
          </p:nvGrpSpPr>
          <p:grpSpPr bwMode="auto">
            <a:xfrm>
              <a:off x="2322258" y="1300936"/>
              <a:ext cx="2061702" cy="1529449"/>
              <a:chOff x="2510298" y="1981200"/>
              <a:chExt cx="2061702" cy="990600"/>
            </a:xfrm>
          </p:grpSpPr>
          <p:sp>
            <p:nvSpPr>
              <p:cNvPr id="57" name="Round Same Side Corner Rectangle 56"/>
              <p:cNvSpPr/>
              <p:nvPr/>
            </p:nvSpPr>
            <p:spPr>
              <a:xfrm>
                <a:off x="2510298" y="1981200"/>
                <a:ext cx="2057724"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ound Same Side Corner Rectangle 57"/>
              <p:cNvSpPr/>
              <p:nvPr/>
            </p:nvSpPr>
            <p:spPr>
              <a:xfrm flipV="1">
                <a:off x="2515062" y="2209563"/>
                <a:ext cx="2057724"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7635" name="Group 52"/>
            <p:cNvGrpSpPr>
              <a:grpSpLocks/>
            </p:cNvGrpSpPr>
            <p:nvPr/>
          </p:nvGrpSpPr>
          <p:grpSpPr bwMode="auto">
            <a:xfrm>
              <a:off x="2402758" y="1747151"/>
              <a:ext cx="416641" cy="381000"/>
              <a:chOff x="2402758" y="1747151"/>
              <a:chExt cx="416641" cy="381000"/>
            </a:xfrm>
          </p:grpSpPr>
          <p:sp>
            <p:nvSpPr>
              <p:cNvPr id="55" name="Oval 54"/>
              <p:cNvSpPr/>
              <p:nvPr/>
            </p:nvSpPr>
            <p:spPr>
              <a:xfrm>
                <a:off x="2403234" y="1747224"/>
                <a:ext cx="415991" cy="3811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638" name="TextBox 55"/>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4</a:t>
                </a:r>
              </a:p>
            </p:txBody>
          </p:sp>
        </p:grpSp>
        <p:sp>
          <p:nvSpPr>
            <p:cNvPr id="54" name="TextBox 53"/>
            <p:cNvSpPr txBox="1"/>
            <p:nvPr/>
          </p:nvSpPr>
          <p:spPr>
            <a:xfrm>
              <a:off x="2819224" y="1747224"/>
              <a:ext cx="1768754"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recognize </a:t>
              </a:r>
            </a:p>
            <a:p>
              <a:pPr fontAlgn="auto">
                <a:spcBef>
                  <a:spcPts val="0"/>
                </a:spcBef>
                <a:spcAft>
                  <a:spcPts val="0"/>
                </a:spcAft>
                <a:defRPr/>
              </a:pPr>
              <a:r>
                <a:rPr lang="en-US" sz="2000" b="1" dirty="0">
                  <a:solidFill>
                    <a:schemeClr val="tx1">
                      <a:lumMod val="65000"/>
                      <a:lumOff val="35000"/>
                    </a:schemeClr>
                  </a:solidFill>
                  <a:latin typeface="+mn-lt"/>
                  <a:cs typeface="+mn-cs"/>
                </a:rPr>
                <a:t>and celebrate successes</a:t>
              </a:r>
            </a:p>
          </p:txBody>
        </p:sp>
      </p:grpSp>
      <p:grpSp>
        <p:nvGrpSpPr>
          <p:cNvPr id="36" name="Group 35"/>
          <p:cNvGrpSpPr>
            <a:grpSpLocks/>
          </p:cNvGrpSpPr>
          <p:nvPr/>
        </p:nvGrpSpPr>
        <p:grpSpPr bwMode="auto">
          <a:xfrm>
            <a:off x="4191000" y="3200400"/>
            <a:ext cx="2062163" cy="1757363"/>
            <a:chOff x="2322258" y="1300936"/>
            <a:chExt cx="2061702" cy="1758152"/>
          </a:xfrm>
        </p:grpSpPr>
        <p:grpSp>
          <p:nvGrpSpPr>
            <p:cNvPr id="67627" name="Group 44"/>
            <p:cNvGrpSpPr>
              <a:grpSpLocks/>
            </p:cNvGrpSpPr>
            <p:nvPr/>
          </p:nvGrpSpPr>
          <p:grpSpPr bwMode="auto">
            <a:xfrm>
              <a:off x="2322258" y="1300936"/>
              <a:ext cx="2061702" cy="1529449"/>
              <a:chOff x="2510298" y="1981200"/>
              <a:chExt cx="2061702" cy="990600"/>
            </a:xfrm>
          </p:grpSpPr>
          <p:sp>
            <p:nvSpPr>
              <p:cNvPr id="50" name="Round Same Side Corner Rectangle 49"/>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ound Same Side Corner Rectangle 50"/>
              <p:cNvSpPr>
                <a:spLocks noChangeArrowheads="1"/>
              </p:cNvSpPr>
              <p:nvPr/>
            </p:nvSpPr>
            <p:spPr bwMode="auto">
              <a:xfrm flipV="1">
                <a:off x="2514600" y="2209800"/>
                <a:ext cx="2057400" cy="762000"/>
              </a:xfrm>
              <a:custGeom>
                <a:avLst/>
                <a:gdLst>
                  <a:gd name="T0" fmla="*/ 2057400 w 2057400"/>
                  <a:gd name="T1" fmla="*/ 381000 h 762000"/>
                  <a:gd name="T2" fmla="*/ 1028700 w 2057400"/>
                  <a:gd name="T3" fmla="*/ 762000 h 762000"/>
                  <a:gd name="T4" fmla="*/ 0 w 2057400"/>
                  <a:gd name="T5" fmla="*/ 381000 h 762000"/>
                  <a:gd name="T6" fmla="*/ 1028700 w 2057400"/>
                  <a:gd name="T7" fmla="*/ 0 h 762000"/>
                  <a:gd name="T8" fmla="*/ 0 60000 65536"/>
                  <a:gd name="T9" fmla="*/ 5898240 60000 65536"/>
                  <a:gd name="T10" fmla="*/ 11796480 60000 65536"/>
                  <a:gd name="T11" fmla="*/ 17694720 60000 65536"/>
                  <a:gd name="T12" fmla="*/ 37198 w 2057400"/>
                  <a:gd name="T13" fmla="*/ 37198 h 762000"/>
                  <a:gd name="T14" fmla="*/ 2020202 w 2057400"/>
                  <a:gd name="T15" fmla="*/ 762000 h 762000"/>
                </a:gdLst>
                <a:ahLst/>
                <a:cxnLst>
                  <a:cxn ang="T8">
                    <a:pos x="T0" y="T1"/>
                  </a:cxn>
                  <a:cxn ang="T9">
                    <a:pos x="T2" y="T3"/>
                  </a:cxn>
                  <a:cxn ang="T10">
                    <a:pos x="T4" y="T5"/>
                  </a:cxn>
                  <a:cxn ang="T11">
                    <a:pos x="T6" y="T7"/>
                  </a:cxn>
                </a:cxnLst>
                <a:rect l="T12" t="T13" r="T14" b="T15"/>
                <a:pathLst>
                  <a:path w="2057400" h="762000">
                    <a:moveTo>
                      <a:pt x="127003" y="0"/>
                    </a:moveTo>
                    <a:lnTo>
                      <a:pt x="1930397" y="0"/>
                    </a:lnTo>
                    <a:lnTo>
                      <a:pt x="1930396" y="0"/>
                    </a:lnTo>
                    <a:cubicBezTo>
                      <a:pt x="2000538" y="0"/>
                      <a:pt x="2057400" y="56861"/>
                      <a:pt x="2057400" y="127003"/>
                    </a:cubicBezTo>
                    <a:lnTo>
                      <a:pt x="2057400" y="762000"/>
                    </a:lnTo>
                    <a:lnTo>
                      <a:pt x="0" y="762000"/>
                    </a:lnTo>
                    <a:lnTo>
                      <a:pt x="0" y="127003"/>
                    </a:lnTo>
                    <a:cubicBezTo>
                      <a:pt x="0" y="56861"/>
                      <a:pt x="56861" y="0"/>
                      <a:pt x="127002" y="0"/>
                    </a:cubicBezTo>
                    <a:close/>
                  </a:path>
                </a:pathLst>
              </a:custGeom>
              <a:solidFill>
                <a:schemeClr val="bg1"/>
              </a:solidFill>
              <a:ln w="15875" algn="ctr">
                <a:solidFill>
                  <a:srgbClr val="595959"/>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grpSp>
          <p:nvGrpSpPr>
            <p:cNvPr id="67628" name="Group 45"/>
            <p:cNvGrpSpPr>
              <a:grpSpLocks/>
            </p:cNvGrpSpPr>
            <p:nvPr/>
          </p:nvGrpSpPr>
          <p:grpSpPr bwMode="auto">
            <a:xfrm>
              <a:off x="2402758" y="1747151"/>
              <a:ext cx="416641" cy="381000"/>
              <a:chOff x="2402758" y="1747151"/>
              <a:chExt cx="416641" cy="381000"/>
            </a:xfrm>
          </p:grpSpPr>
          <p:sp>
            <p:nvSpPr>
              <p:cNvPr id="48" name="Oval 47"/>
              <p:cNvSpPr/>
              <p:nvPr/>
            </p:nvSpPr>
            <p:spPr>
              <a:xfrm>
                <a:off x="2403203" y="1747224"/>
                <a:ext cx="415832" cy="3811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631" name="TextBox 48"/>
              <p:cNvSpPr txBox="1">
                <a:spLocks noChangeArrowheads="1"/>
              </p:cNvSpPr>
              <p:nvPr/>
            </p:nvSpPr>
            <p:spPr bwMode="auto">
              <a:xfrm>
                <a:off x="2458416" y="1747151"/>
                <a:ext cx="305325" cy="366713"/>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5</a:t>
                </a:r>
              </a:p>
            </p:txBody>
          </p:sp>
        </p:grpSp>
        <p:sp>
          <p:nvSpPr>
            <p:cNvPr id="47" name="TextBox 46"/>
            <p:cNvSpPr txBox="1"/>
            <p:nvPr/>
          </p:nvSpPr>
          <p:spPr>
            <a:xfrm>
              <a:off x="2819035" y="1747224"/>
              <a:ext cx="1539531" cy="1311864"/>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set priorities to guide my life</a:t>
              </a:r>
            </a:p>
          </p:txBody>
        </p:sp>
      </p:grpSp>
      <p:grpSp>
        <p:nvGrpSpPr>
          <p:cNvPr id="37" name="Group 36"/>
          <p:cNvGrpSpPr>
            <a:grpSpLocks/>
          </p:cNvGrpSpPr>
          <p:nvPr/>
        </p:nvGrpSpPr>
        <p:grpSpPr bwMode="auto">
          <a:xfrm>
            <a:off x="6553200" y="3165475"/>
            <a:ext cx="2062163" cy="1528763"/>
            <a:chOff x="2322258" y="1300936"/>
            <a:chExt cx="2061702" cy="1529449"/>
          </a:xfrm>
        </p:grpSpPr>
        <p:grpSp>
          <p:nvGrpSpPr>
            <p:cNvPr id="67620" name="Group 37"/>
            <p:cNvGrpSpPr>
              <a:grpSpLocks/>
            </p:cNvGrpSpPr>
            <p:nvPr/>
          </p:nvGrpSpPr>
          <p:grpSpPr bwMode="auto">
            <a:xfrm>
              <a:off x="2322258" y="1300936"/>
              <a:ext cx="2061702" cy="1529449"/>
              <a:chOff x="2510298" y="1981200"/>
              <a:chExt cx="2061702" cy="990600"/>
            </a:xfrm>
          </p:grpSpPr>
          <p:sp>
            <p:nvSpPr>
              <p:cNvPr id="43" name="Round Same Side Corner Rectangle 42"/>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ound Same Side Corner Rectangle 43"/>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7621" name="Group 38"/>
            <p:cNvGrpSpPr>
              <a:grpSpLocks/>
            </p:cNvGrpSpPr>
            <p:nvPr/>
          </p:nvGrpSpPr>
          <p:grpSpPr bwMode="auto">
            <a:xfrm>
              <a:off x="2402758" y="1747151"/>
              <a:ext cx="416641" cy="381000"/>
              <a:chOff x="2402758" y="1747151"/>
              <a:chExt cx="416641" cy="381000"/>
            </a:xfrm>
          </p:grpSpPr>
          <p:sp>
            <p:nvSpPr>
              <p:cNvPr id="41" name="Oval 40"/>
              <p:cNvSpPr/>
              <p:nvPr/>
            </p:nvSpPr>
            <p:spPr>
              <a:xfrm>
                <a:off x="2403203" y="1747224"/>
                <a:ext cx="415832" cy="3811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624" name="TextBox 41"/>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6</a:t>
                </a:r>
              </a:p>
            </p:txBody>
          </p:sp>
        </p:grpSp>
        <p:sp>
          <p:nvSpPr>
            <p:cNvPr id="40" name="TextBox 39"/>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keep challenging myself</a:t>
              </a:r>
            </a:p>
          </p:txBody>
        </p:sp>
      </p:grpSp>
      <p:grpSp>
        <p:nvGrpSpPr>
          <p:cNvPr id="60" name="Group 59"/>
          <p:cNvGrpSpPr>
            <a:grpSpLocks/>
          </p:cNvGrpSpPr>
          <p:nvPr/>
        </p:nvGrpSpPr>
        <p:grpSpPr bwMode="auto">
          <a:xfrm>
            <a:off x="1766888" y="1300163"/>
            <a:ext cx="2062162" cy="1530350"/>
            <a:chOff x="2322258" y="1300936"/>
            <a:chExt cx="2061702" cy="1529449"/>
          </a:xfrm>
        </p:grpSpPr>
        <p:grpSp>
          <p:nvGrpSpPr>
            <p:cNvPr id="67613" name="Group 76"/>
            <p:cNvGrpSpPr>
              <a:grpSpLocks/>
            </p:cNvGrpSpPr>
            <p:nvPr/>
          </p:nvGrpSpPr>
          <p:grpSpPr bwMode="auto">
            <a:xfrm>
              <a:off x="2322258" y="1300936"/>
              <a:ext cx="2061702" cy="1529449"/>
              <a:chOff x="2510298" y="1981200"/>
              <a:chExt cx="2061702" cy="990600"/>
            </a:xfrm>
          </p:grpSpPr>
          <p:sp>
            <p:nvSpPr>
              <p:cNvPr id="82" name="Round Same Side Corner Rectangle 81"/>
              <p:cNvSpPr/>
              <p:nvPr/>
            </p:nvSpPr>
            <p:spPr>
              <a:xfrm>
                <a:off x="2510298" y="1981200"/>
                <a:ext cx="2056941"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Round Same Side Corner Rectangle 82"/>
              <p:cNvSpPr/>
              <p:nvPr/>
            </p:nvSpPr>
            <p:spPr>
              <a:xfrm flipV="1">
                <a:off x="2515059" y="2209326"/>
                <a:ext cx="2056941"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7614" name="Group 77"/>
            <p:cNvGrpSpPr>
              <a:grpSpLocks/>
            </p:cNvGrpSpPr>
            <p:nvPr/>
          </p:nvGrpSpPr>
          <p:grpSpPr bwMode="auto">
            <a:xfrm>
              <a:off x="2402758" y="1747151"/>
              <a:ext cx="416641" cy="381000"/>
              <a:chOff x="2402758" y="1747151"/>
              <a:chExt cx="416641" cy="381000"/>
            </a:xfrm>
          </p:grpSpPr>
          <p:sp>
            <p:nvSpPr>
              <p:cNvPr id="80" name="Oval 79"/>
              <p:cNvSpPr/>
              <p:nvPr/>
            </p:nvSpPr>
            <p:spPr>
              <a:xfrm>
                <a:off x="2403202" y="1746760"/>
                <a:ext cx="415832" cy="38077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617" name="TextBox 8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1</a:t>
                </a:r>
              </a:p>
            </p:txBody>
          </p:sp>
        </p:grpSp>
        <p:sp>
          <p:nvSpPr>
            <p:cNvPr id="79" name="TextBox 78"/>
            <p:cNvSpPr txBox="1"/>
            <p:nvPr/>
          </p:nvSpPr>
          <p:spPr>
            <a:xfrm>
              <a:off x="2819034" y="1746760"/>
              <a:ext cx="1539532"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plan fun things on my days off</a:t>
              </a:r>
            </a:p>
          </p:txBody>
        </p:sp>
      </p:grpSp>
      <p:grpSp>
        <p:nvGrpSpPr>
          <p:cNvPr id="61" name="Group 60"/>
          <p:cNvGrpSpPr>
            <a:grpSpLocks/>
          </p:cNvGrpSpPr>
          <p:nvPr/>
        </p:nvGrpSpPr>
        <p:grpSpPr bwMode="auto">
          <a:xfrm>
            <a:off x="4205288" y="1300163"/>
            <a:ext cx="2062162" cy="1530350"/>
            <a:chOff x="2322258" y="1300936"/>
            <a:chExt cx="2061702" cy="1529449"/>
          </a:xfrm>
        </p:grpSpPr>
        <p:grpSp>
          <p:nvGrpSpPr>
            <p:cNvPr id="67606" name="Group 69"/>
            <p:cNvGrpSpPr>
              <a:grpSpLocks/>
            </p:cNvGrpSpPr>
            <p:nvPr/>
          </p:nvGrpSpPr>
          <p:grpSpPr bwMode="auto">
            <a:xfrm>
              <a:off x="2322258" y="1300936"/>
              <a:ext cx="2061702" cy="1529449"/>
              <a:chOff x="2510298" y="1981200"/>
              <a:chExt cx="2061702" cy="990600"/>
            </a:xfrm>
          </p:grpSpPr>
          <p:sp>
            <p:nvSpPr>
              <p:cNvPr id="75" name="Round Same Side Corner Rectangle 74"/>
              <p:cNvSpPr/>
              <p:nvPr/>
            </p:nvSpPr>
            <p:spPr>
              <a:xfrm>
                <a:off x="2510298" y="1981200"/>
                <a:ext cx="2056941"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ound Same Side Corner Rectangle 75"/>
              <p:cNvSpPr/>
              <p:nvPr/>
            </p:nvSpPr>
            <p:spPr>
              <a:xfrm flipV="1">
                <a:off x="2515059" y="2209326"/>
                <a:ext cx="2056941"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7607" name="Group 70"/>
            <p:cNvGrpSpPr>
              <a:grpSpLocks/>
            </p:cNvGrpSpPr>
            <p:nvPr/>
          </p:nvGrpSpPr>
          <p:grpSpPr bwMode="auto">
            <a:xfrm>
              <a:off x="2402758" y="1747151"/>
              <a:ext cx="416641" cy="381000"/>
              <a:chOff x="2402758" y="1747151"/>
              <a:chExt cx="416641" cy="381000"/>
            </a:xfrm>
          </p:grpSpPr>
          <p:sp>
            <p:nvSpPr>
              <p:cNvPr id="73" name="Oval 72"/>
              <p:cNvSpPr/>
              <p:nvPr/>
            </p:nvSpPr>
            <p:spPr>
              <a:xfrm>
                <a:off x="2403202" y="1746760"/>
                <a:ext cx="415832" cy="38077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610" name="TextBox 73"/>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2</a:t>
                </a:r>
              </a:p>
            </p:txBody>
          </p:sp>
        </p:grpSp>
        <p:sp>
          <p:nvSpPr>
            <p:cNvPr id="72" name="TextBox 71"/>
            <p:cNvSpPr txBox="1"/>
            <p:nvPr/>
          </p:nvSpPr>
          <p:spPr>
            <a:xfrm>
              <a:off x="2819034" y="1746760"/>
              <a:ext cx="1539532"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dedicate time to hobbies</a:t>
              </a:r>
            </a:p>
          </p:txBody>
        </p:sp>
      </p:grpSp>
      <p:grpSp>
        <p:nvGrpSpPr>
          <p:cNvPr id="62" name="Group 61"/>
          <p:cNvGrpSpPr>
            <a:grpSpLocks/>
          </p:cNvGrpSpPr>
          <p:nvPr/>
        </p:nvGrpSpPr>
        <p:grpSpPr bwMode="auto">
          <a:xfrm>
            <a:off x="6553200" y="1300163"/>
            <a:ext cx="2062163" cy="1530350"/>
            <a:chOff x="2322258" y="1300936"/>
            <a:chExt cx="2061702" cy="1529449"/>
          </a:xfrm>
        </p:grpSpPr>
        <p:grpSp>
          <p:nvGrpSpPr>
            <p:cNvPr id="67599" name="Group 62"/>
            <p:cNvGrpSpPr>
              <a:grpSpLocks/>
            </p:cNvGrpSpPr>
            <p:nvPr/>
          </p:nvGrpSpPr>
          <p:grpSpPr bwMode="auto">
            <a:xfrm>
              <a:off x="2322258" y="1300936"/>
              <a:ext cx="2061702" cy="1529449"/>
              <a:chOff x="2510298" y="1981200"/>
              <a:chExt cx="2061702" cy="990600"/>
            </a:xfrm>
          </p:grpSpPr>
          <p:sp>
            <p:nvSpPr>
              <p:cNvPr id="68" name="Round Same Side Corner Rectangle 67"/>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ound Same Side Corner Rectangle 68"/>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7600" name="Group 63"/>
            <p:cNvGrpSpPr>
              <a:grpSpLocks/>
            </p:cNvGrpSpPr>
            <p:nvPr/>
          </p:nvGrpSpPr>
          <p:grpSpPr bwMode="auto">
            <a:xfrm>
              <a:off x="2402758" y="1747151"/>
              <a:ext cx="416641" cy="381000"/>
              <a:chOff x="2402758" y="1747151"/>
              <a:chExt cx="416641" cy="381000"/>
            </a:xfrm>
          </p:grpSpPr>
          <p:sp>
            <p:nvSpPr>
              <p:cNvPr id="66" name="Oval 65"/>
              <p:cNvSpPr/>
              <p:nvPr/>
            </p:nvSpPr>
            <p:spPr>
              <a:xfrm>
                <a:off x="2403203" y="1746760"/>
                <a:ext cx="415832" cy="38077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603" name="TextBox 66"/>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3</a:t>
                </a:r>
              </a:p>
            </p:txBody>
          </p:sp>
        </p:grpSp>
        <p:sp>
          <p:nvSpPr>
            <p:cNvPr id="65" name="TextBox 64"/>
            <p:cNvSpPr txBox="1"/>
            <p:nvPr/>
          </p:nvSpPr>
          <p:spPr>
            <a:xfrm>
              <a:off x="2819035" y="1746760"/>
              <a:ext cx="1564925"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I plan my wants/needs each week</a:t>
              </a:r>
            </a:p>
          </p:txBody>
        </p:sp>
      </p:grpSp>
      <p:sp>
        <p:nvSpPr>
          <p:cNvPr id="84" name="TextBox 83"/>
          <p:cNvSpPr txBox="1"/>
          <p:nvPr/>
        </p:nvSpPr>
        <p:spPr>
          <a:xfrm>
            <a:off x="1752600" y="604838"/>
            <a:ext cx="5630863" cy="461962"/>
          </a:xfrm>
          <a:prstGeom prst="rect">
            <a:avLst/>
          </a:prstGeom>
          <a:noFill/>
        </p:spPr>
        <p:txBody>
          <a:bodyPr>
            <a:spAutoFit/>
          </a:bodyPr>
          <a:lstStyle/>
          <a:p>
            <a:pPr fontAlgn="auto">
              <a:spcBef>
                <a:spcPts val="0"/>
              </a:spcBef>
              <a:spcAft>
                <a:spcPts val="0"/>
              </a:spcAft>
              <a:defRPr/>
            </a:pPr>
            <a:r>
              <a:rPr lang="en-US" sz="2400" b="1" dirty="0">
                <a:solidFill>
                  <a:schemeClr val="accent1">
                    <a:lumMod val="50000"/>
                  </a:schemeClr>
                </a:solidFill>
                <a:latin typeface="+mn-lt"/>
                <a:cs typeface="+mn-cs"/>
              </a:rPr>
              <a:t>Fun &amp; Personal Development</a:t>
            </a:r>
          </a:p>
        </p:txBody>
      </p:sp>
      <p:sp>
        <p:nvSpPr>
          <p:cNvPr id="85" name="TextBox 84"/>
          <p:cNvSpPr txBox="1"/>
          <p:nvPr/>
        </p:nvSpPr>
        <p:spPr>
          <a:xfrm>
            <a:off x="1752600" y="219075"/>
            <a:ext cx="2971800" cy="461963"/>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SELF-ASSESSMENT</a:t>
            </a:r>
          </a:p>
        </p:txBody>
      </p:sp>
      <p:grpSp>
        <p:nvGrpSpPr>
          <p:cNvPr id="67594" name="Group 85"/>
          <p:cNvGrpSpPr>
            <a:grpSpLocks/>
          </p:cNvGrpSpPr>
          <p:nvPr/>
        </p:nvGrpSpPr>
        <p:grpSpPr bwMode="auto">
          <a:xfrm>
            <a:off x="-14288" y="0"/>
            <a:ext cx="1687513" cy="6858000"/>
            <a:chOff x="-14747" y="-1"/>
            <a:chExt cx="1688687" cy="6858001"/>
          </a:xfrm>
        </p:grpSpPr>
        <p:sp>
          <p:nvSpPr>
            <p:cNvPr id="87" name="Rectangle 86"/>
            <p:cNvSpPr/>
            <p:nvPr/>
          </p:nvSpPr>
          <p:spPr>
            <a:xfrm>
              <a:off x="-14747" y="-1"/>
              <a:ext cx="1081840"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8" name="Straight Connector 87"/>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rot="5400000" flipH="1">
              <a:off x="987928" y="525250"/>
              <a:ext cx="762000" cy="61002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598" name="TextBox 89"/>
            <p:cNvSpPr txBox="1">
              <a:spLocks noChangeArrowheads="1"/>
            </p:cNvSpPr>
            <p:nvPr/>
          </p:nvSpPr>
          <p:spPr bwMode="auto">
            <a:xfrm rot="-5400000">
              <a:off x="-2922654" y="3075056"/>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Fun &amp; Personal Development</a:t>
              </a:r>
            </a:p>
          </p:txBody>
        </p:sp>
      </p:grpSp>
      <p:pic>
        <p:nvPicPr>
          <p:cNvPr id="2" name="Page 27.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43000" y="5715000"/>
            <a:ext cx="609600" cy="609600"/>
          </a:xfrm>
          <a:prstGeom prst="rect">
            <a:avLst/>
          </a:prstGeom>
        </p:spPr>
      </p:pic>
    </p:spTree>
    <p:custDataLst>
      <p:tags r:id="rId1"/>
    </p:custDataLst>
  </p:cSld>
  <p:clrMapOvr>
    <a:masterClrMapping/>
  </p:clrMapOvr>
  <p:transition advClick="0" advTm="423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37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12838" y="3990975"/>
            <a:ext cx="8031162" cy="2867025"/>
          </a:xfrm>
          <a:prstGeom prst="rect">
            <a:avLst/>
          </a:prstGeom>
          <a:gradFill flip="none" rotWithShape="1">
            <a:gsLst>
              <a:gs pos="11000">
                <a:schemeClr val="bg1"/>
              </a:gs>
              <a:gs pos="63000">
                <a:schemeClr val="bg1">
                  <a:lumMod val="85000"/>
                </a:schemeClr>
              </a:gs>
              <a:gs pos="3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9634" name="Group 9"/>
          <p:cNvGrpSpPr>
            <a:grpSpLocks/>
          </p:cNvGrpSpPr>
          <p:nvPr/>
        </p:nvGrpSpPr>
        <p:grpSpPr bwMode="auto">
          <a:xfrm>
            <a:off x="-14288" y="0"/>
            <a:ext cx="1687513" cy="6858000"/>
            <a:chOff x="-14747" y="-1"/>
            <a:chExt cx="1688687" cy="6858001"/>
          </a:xfrm>
        </p:grpSpPr>
        <p:sp>
          <p:nvSpPr>
            <p:cNvPr id="11" name="Rectangle 10"/>
            <p:cNvSpPr/>
            <p:nvPr/>
          </p:nvSpPr>
          <p:spPr>
            <a:xfrm>
              <a:off x="-14747" y="-1"/>
              <a:ext cx="1081840"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rot="5400000" flipH="1">
              <a:off x="987928" y="525250"/>
              <a:ext cx="762000" cy="610024"/>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649" name="TextBox 13"/>
            <p:cNvSpPr txBox="1">
              <a:spLocks noChangeArrowheads="1"/>
            </p:cNvSpPr>
            <p:nvPr/>
          </p:nvSpPr>
          <p:spPr bwMode="auto">
            <a:xfrm rot="-5400000">
              <a:off x="-2922654" y="3075056"/>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Fun &amp; Personal Development</a:t>
              </a:r>
            </a:p>
          </p:txBody>
        </p:sp>
      </p:grpSp>
      <p:sp>
        <p:nvSpPr>
          <p:cNvPr id="15" name="TextBox 14"/>
          <p:cNvSpPr txBox="1"/>
          <p:nvPr/>
        </p:nvSpPr>
        <p:spPr>
          <a:xfrm>
            <a:off x="1703388" y="617538"/>
            <a:ext cx="2971800" cy="461962"/>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ADDITIONAL ITEMS</a:t>
            </a:r>
          </a:p>
        </p:txBody>
      </p:sp>
      <p:grpSp>
        <p:nvGrpSpPr>
          <p:cNvPr id="69636" name="Group 16"/>
          <p:cNvGrpSpPr>
            <a:grpSpLocks/>
          </p:cNvGrpSpPr>
          <p:nvPr/>
        </p:nvGrpSpPr>
        <p:grpSpPr bwMode="auto">
          <a:xfrm>
            <a:off x="1368425" y="1377950"/>
            <a:ext cx="7599363" cy="4565650"/>
            <a:chOff x="1369140" y="1378039"/>
            <a:chExt cx="7598033" cy="4565561"/>
          </a:xfrm>
        </p:grpSpPr>
        <p:sp>
          <p:nvSpPr>
            <p:cNvPr id="18" name="Trapezoid 17"/>
            <p:cNvSpPr/>
            <p:nvPr/>
          </p:nvSpPr>
          <p:spPr>
            <a:xfrm rot="5400000">
              <a:off x="642722" y="2104457"/>
              <a:ext cx="3397184" cy="194434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rot="674775">
              <a:off x="2132594" y="3397300"/>
              <a:ext cx="2031644"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rapezoid 19"/>
            <p:cNvSpPr/>
            <p:nvPr/>
          </p:nvSpPr>
          <p:spPr>
            <a:xfrm rot="5400000">
              <a:off x="3019554" y="2467205"/>
              <a:ext cx="3821039" cy="208719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1371600" y="19238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I </a:t>
              </a:r>
              <a:r>
                <a:rPr lang="en-US" dirty="0" smtClean="0">
                  <a:latin typeface="+mn-lt"/>
                  <a:cs typeface="+mn-cs"/>
                </a:rPr>
                <a:t>really </a:t>
              </a:r>
              <a:r>
                <a:rPr lang="en-US" dirty="0">
                  <a:latin typeface="+mn-lt"/>
                  <a:cs typeface="+mn-cs"/>
                </a:rPr>
                <a:t>love or </a:t>
              </a:r>
              <a:r>
                <a:rPr lang="en-US" dirty="0" smtClean="0">
                  <a:latin typeface="+mn-lt"/>
                  <a:cs typeface="+mn-cs"/>
                </a:rPr>
                <a:t>would love </a:t>
              </a:r>
              <a:r>
                <a:rPr lang="en-US" dirty="0">
                  <a:latin typeface="+mn-lt"/>
                  <a:cs typeface="+mn-cs"/>
                </a:rPr>
                <a:t>to </a:t>
              </a:r>
              <a:r>
                <a:rPr lang="en-US" dirty="0" smtClean="0">
                  <a:latin typeface="+mn-lt"/>
                  <a:cs typeface="+mn-cs"/>
                </a:rPr>
                <a:t>have happen </a:t>
              </a:r>
              <a:r>
                <a:rPr lang="en-US" dirty="0">
                  <a:latin typeface="+mn-lt"/>
                  <a:cs typeface="+mn-cs"/>
                </a:rPr>
                <a:t>in this area is…</a:t>
              </a:r>
            </a:p>
          </p:txBody>
        </p:sp>
        <p:sp>
          <p:nvSpPr>
            <p:cNvPr id="22" name="TextBox 21"/>
            <p:cNvSpPr txBox="1"/>
            <p:nvPr/>
          </p:nvSpPr>
          <p:spPr>
            <a:xfrm>
              <a:off x="3939117" y="221638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a:t>
              </a:r>
              <a:r>
                <a:rPr lang="en-US" dirty="0" smtClean="0">
                  <a:latin typeface="+mn-lt"/>
                  <a:cs typeface="+mn-cs"/>
                </a:rPr>
                <a:t>I really </a:t>
              </a:r>
              <a:r>
                <a:rPr lang="en-US" dirty="0">
                  <a:latin typeface="+mn-lt"/>
                  <a:cs typeface="+mn-cs"/>
                </a:rPr>
                <a:t>hate or </a:t>
              </a:r>
              <a:r>
                <a:rPr lang="en-US" dirty="0" smtClean="0">
                  <a:latin typeface="+mn-lt"/>
                  <a:cs typeface="+mn-cs"/>
                </a:rPr>
                <a:t>would hate </a:t>
              </a:r>
              <a:r>
                <a:rPr lang="en-US" dirty="0">
                  <a:latin typeface="+mn-lt"/>
                  <a:cs typeface="+mn-cs"/>
                </a:rPr>
                <a:t>to </a:t>
              </a:r>
              <a:r>
                <a:rPr lang="en-US" dirty="0" smtClean="0">
                  <a:latin typeface="+mn-lt"/>
                  <a:cs typeface="+mn-cs"/>
                </a:rPr>
                <a:t>have happen </a:t>
              </a:r>
              <a:r>
                <a:rPr lang="en-US" dirty="0">
                  <a:latin typeface="+mn-lt"/>
                  <a:cs typeface="+mn-cs"/>
                </a:rPr>
                <a:t>in this area is…</a:t>
              </a:r>
            </a:p>
          </p:txBody>
        </p:sp>
        <p:sp>
          <p:nvSpPr>
            <p:cNvPr id="23" name="Rectangle 22"/>
            <p:cNvSpPr/>
            <p:nvPr/>
          </p:nvSpPr>
          <p:spPr>
            <a:xfrm rot="674775">
              <a:off x="4713418" y="3835441"/>
              <a:ext cx="2033231"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rapezoid 23"/>
            <p:cNvSpPr/>
            <p:nvPr/>
          </p:nvSpPr>
          <p:spPr>
            <a:xfrm rot="5400000">
              <a:off x="5620198" y="2801377"/>
              <a:ext cx="4075033" cy="2209413"/>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rot="615016">
              <a:off x="7491056" y="4165635"/>
              <a:ext cx="1476117" cy="601651"/>
            </a:xfrm>
            <a:prstGeom prst="rightArrow">
              <a:avLst/>
            </a:prstGeom>
            <a:gradFill>
              <a:gsLst>
                <a:gs pos="11000">
                  <a:schemeClr val="tx2">
                    <a:lumMod val="50000"/>
                  </a:schemeClr>
                </a:gs>
                <a:gs pos="32000">
                  <a:schemeClr val="accent4">
                    <a:lumMod val="50000"/>
                  </a:schemeClr>
                </a:gs>
                <a:gs pos="29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extBox 25"/>
            <p:cNvSpPr txBox="1"/>
            <p:nvPr/>
          </p:nvSpPr>
          <p:spPr>
            <a:xfrm>
              <a:off x="6722507" y="25334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The most critical stressors/energy drains I need to fix here are…</a:t>
              </a:r>
            </a:p>
          </p:txBody>
        </p:sp>
      </p:grpSp>
      <p:pic>
        <p:nvPicPr>
          <p:cNvPr id="2" name="Page 2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524000" y="5715000"/>
            <a:ext cx="609600" cy="609600"/>
          </a:xfrm>
          <a:prstGeom prst="rect">
            <a:avLst/>
          </a:prstGeom>
        </p:spPr>
      </p:pic>
    </p:spTree>
  </p:cSld>
  <p:clrMapOvr>
    <a:masterClrMapping/>
  </p:clrMapOvr>
  <p:transition advClick="0" advTm="45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19538"/>
            <a:ext cx="9144000" cy="2938462"/>
          </a:xfrm>
          <a:prstGeom prst="rect">
            <a:avLst/>
          </a:prstGeom>
          <a:gradFill>
            <a:gsLst>
              <a:gs pos="30000">
                <a:schemeClr val="bg1"/>
              </a:gs>
              <a:gs pos="66000">
                <a:schemeClr val="bg1">
                  <a:lumMod val="95000"/>
                </a:schemeClr>
              </a:gs>
              <a:gs pos="85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357188" y="381000"/>
            <a:ext cx="6272212" cy="461963"/>
          </a:xfrm>
          <a:prstGeom prst="rect">
            <a:avLst/>
          </a:prstGeom>
          <a:noFill/>
        </p:spPr>
        <p:txBody>
          <a:bodyPr>
            <a:spAutoFit/>
          </a:bodyPr>
          <a:lstStyle/>
          <a:p>
            <a:pPr fontAlgn="auto">
              <a:spcBef>
                <a:spcPts val="0"/>
              </a:spcBef>
              <a:spcAft>
                <a:spcPts val="0"/>
              </a:spcAft>
              <a:defRPr/>
            </a:pPr>
            <a:r>
              <a:rPr lang="en-US" sz="2400" b="1" dirty="0">
                <a:solidFill>
                  <a:schemeClr val="accent1">
                    <a:lumMod val="50000"/>
                  </a:schemeClr>
                </a:solidFill>
                <a:latin typeface="+mn-lt"/>
                <a:cs typeface="+mn-cs"/>
              </a:rPr>
              <a:t>FUN &amp; PERSONAL DEVELOPMENT GOALS</a:t>
            </a:r>
          </a:p>
        </p:txBody>
      </p:sp>
      <p:grpSp>
        <p:nvGrpSpPr>
          <p:cNvPr id="71683" name="Group 255"/>
          <p:cNvGrpSpPr>
            <a:grpSpLocks/>
          </p:cNvGrpSpPr>
          <p:nvPr/>
        </p:nvGrpSpPr>
        <p:grpSpPr bwMode="auto">
          <a:xfrm>
            <a:off x="19050" y="1198563"/>
            <a:ext cx="8678863" cy="4797425"/>
            <a:chOff x="19665" y="1198423"/>
            <a:chExt cx="8677582" cy="4797353"/>
          </a:xfrm>
        </p:grpSpPr>
        <p:grpSp>
          <p:nvGrpSpPr>
            <p:cNvPr id="71684" name="Group 12"/>
            <p:cNvGrpSpPr>
              <a:grpSpLocks/>
            </p:cNvGrpSpPr>
            <p:nvPr/>
          </p:nvGrpSpPr>
          <p:grpSpPr bwMode="auto">
            <a:xfrm>
              <a:off x="1371600" y="1204452"/>
              <a:ext cx="7315200" cy="1143000"/>
              <a:chOff x="990600" y="1524000"/>
              <a:chExt cx="7315200" cy="1143000"/>
            </a:xfrm>
          </p:grpSpPr>
          <p:sp>
            <p:nvSpPr>
              <p:cNvPr id="3" name="Rectangle 2"/>
              <p:cNvSpPr/>
              <p:nvPr/>
            </p:nvSpPr>
            <p:spPr>
              <a:xfrm>
                <a:off x="991015" y="1524321"/>
                <a:ext cx="7314120" cy="11429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Isosceles Triangle 7"/>
              <p:cNvSpPr/>
              <p:nvPr/>
            </p:nvSpPr>
            <p:spPr>
              <a:xfrm rot="5400000">
                <a:off x="971953" y="1949777"/>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1685" name="Group 13"/>
            <p:cNvGrpSpPr>
              <a:grpSpLocks/>
            </p:cNvGrpSpPr>
            <p:nvPr/>
          </p:nvGrpSpPr>
          <p:grpSpPr bwMode="auto">
            <a:xfrm>
              <a:off x="1371600" y="2403168"/>
              <a:ext cx="7315200" cy="1143000"/>
              <a:chOff x="990600" y="2722306"/>
              <a:chExt cx="7315200" cy="1143000"/>
            </a:xfrm>
          </p:grpSpPr>
          <p:sp>
            <p:nvSpPr>
              <p:cNvPr id="5" name="Rectangle 4"/>
              <p:cNvSpPr/>
              <p:nvPr/>
            </p:nvSpPr>
            <p:spPr>
              <a:xfrm>
                <a:off x="991015" y="2722455"/>
                <a:ext cx="7314120" cy="1142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Isosceles Triangle 9"/>
              <p:cNvSpPr/>
              <p:nvPr/>
            </p:nvSpPr>
            <p:spPr>
              <a:xfrm rot="5400000">
                <a:off x="971953" y="3268560"/>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1686" name="Group 14"/>
            <p:cNvGrpSpPr>
              <a:grpSpLocks/>
            </p:cNvGrpSpPr>
            <p:nvPr/>
          </p:nvGrpSpPr>
          <p:grpSpPr bwMode="auto">
            <a:xfrm>
              <a:off x="1362382" y="3601884"/>
              <a:ext cx="7324418" cy="1143000"/>
              <a:chOff x="981382" y="3915697"/>
              <a:chExt cx="7324418" cy="1143000"/>
            </a:xfrm>
          </p:grpSpPr>
          <p:sp>
            <p:nvSpPr>
              <p:cNvPr id="6" name="Rectangle 5"/>
              <p:cNvSpPr/>
              <p:nvPr/>
            </p:nvSpPr>
            <p:spPr>
              <a:xfrm>
                <a:off x="991016" y="3915675"/>
                <a:ext cx="7314121" cy="11429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Isosceles Triangle 10"/>
              <p:cNvSpPr/>
              <p:nvPr/>
            </p:nvSpPr>
            <p:spPr>
              <a:xfrm rot="5400000">
                <a:off x="962430" y="4461780"/>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1687" name="Group 15"/>
            <p:cNvGrpSpPr>
              <a:grpSpLocks/>
            </p:cNvGrpSpPr>
            <p:nvPr/>
          </p:nvGrpSpPr>
          <p:grpSpPr bwMode="auto">
            <a:xfrm>
              <a:off x="1371600" y="4800600"/>
              <a:ext cx="7315200" cy="1143000"/>
              <a:chOff x="990600" y="5120148"/>
              <a:chExt cx="7315200" cy="1143000"/>
            </a:xfrm>
          </p:grpSpPr>
          <p:sp>
            <p:nvSpPr>
              <p:cNvPr id="7" name="Rectangle 6"/>
              <p:cNvSpPr/>
              <p:nvPr/>
            </p:nvSpPr>
            <p:spPr>
              <a:xfrm>
                <a:off x="991015" y="5119954"/>
                <a:ext cx="7314120" cy="1142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Isosceles Triangle 11"/>
              <p:cNvSpPr/>
              <p:nvPr/>
            </p:nvSpPr>
            <p:spPr>
              <a:xfrm rot="5400000">
                <a:off x="973540" y="5620022"/>
                <a:ext cx="228597" cy="1904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7" name="TextBox 16"/>
            <p:cNvSpPr txBox="1"/>
            <p:nvPr/>
          </p:nvSpPr>
          <p:spPr>
            <a:xfrm>
              <a:off x="346642" y="1515918"/>
              <a:ext cx="1142831" cy="584191"/>
            </a:xfrm>
            <a:prstGeom prst="rect">
              <a:avLst/>
            </a:prstGeom>
            <a:noFill/>
          </p:spPr>
          <p:txBody>
            <a:bodyPr>
              <a:spAutoFit/>
            </a:bodyPr>
            <a:lstStyle/>
            <a:p>
              <a:pPr algn="ctr" fontAlgn="auto">
                <a:spcBef>
                  <a:spcPts val="0"/>
                </a:spcBef>
                <a:spcAft>
                  <a:spcPts val="0"/>
                </a:spcAft>
                <a:defRPr/>
              </a:pPr>
              <a:r>
                <a:rPr lang="en-US" sz="1600" b="1" dirty="0">
                  <a:solidFill>
                    <a:schemeClr val="accent1">
                      <a:lumMod val="50000"/>
                    </a:schemeClr>
                  </a:solidFill>
                  <a:latin typeface="+mn-lt"/>
                  <a:cs typeface="+mn-cs"/>
                </a:rPr>
                <a:t>30 </a:t>
              </a:r>
            </a:p>
            <a:p>
              <a:pPr algn="ctr" fontAlgn="auto">
                <a:spcBef>
                  <a:spcPts val="0"/>
                </a:spcBef>
                <a:spcAft>
                  <a:spcPts val="0"/>
                </a:spcAft>
                <a:defRPr/>
              </a:pPr>
              <a:r>
                <a:rPr lang="en-US" sz="1600" b="1" dirty="0">
                  <a:solidFill>
                    <a:schemeClr val="accent1">
                      <a:lumMod val="50000"/>
                    </a:schemeClr>
                  </a:solidFill>
                  <a:latin typeface="+mn-lt"/>
                  <a:cs typeface="+mn-cs"/>
                </a:rPr>
                <a:t>DAYS</a:t>
              </a:r>
            </a:p>
          </p:txBody>
        </p:sp>
        <p:sp>
          <p:nvSpPr>
            <p:cNvPr id="18" name="TextBox 17"/>
            <p:cNvSpPr txBox="1"/>
            <p:nvPr/>
          </p:nvSpPr>
          <p:spPr>
            <a:xfrm>
              <a:off x="157758" y="2720812"/>
              <a:ext cx="1331715" cy="584191"/>
            </a:xfrm>
            <a:prstGeom prst="rect">
              <a:avLst/>
            </a:prstGeom>
            <a:noFill/>
          </p:spPr>
          <p:txBody>
            <a:bodyPr>
              <a:spAutoFit/>
            </a:bodyPr>
            <a:lstStyle/>
            <a:p>
              <a:pPr algn="ctr" fontAlgn="auto">
                <a:spcBef>
                  <a:spcPts val="0"/>
                </a:spcBef>
                <a:spcAft>
                  <a:spcPts val="0"/>
                </a:spcAft>
                <a:defRPr/>
              </a:pPr>
              <a:r>
                <a:rPr lang="en-US" sz="1600" b="1" dirty="0">
                  <a:solidFill>
                    <a:schemeClr val="accent1">
                      <a:lumMod val="50000"/>
                    </a:schemeClr>
                  </a:solidFill>
                  <a:latin typeface="+mn-lt"/>
                  <a:cs typeface="+mn-cs"/>
                </a:rPr>
                <a:t>3 </a:t>
              </a:r>
            </a:p>
            <a:p>
              <a:pPr algn="ctr" fontAlgn="auto">
                <a:spcBef>
                  <a:spcPts val="0"/>
                </a:spcBef>
                <a:spcAft>
                  <a:spcPts val="0"/>
                </a:spcAft>
                <a:defRPr/>
              </a:pPr>
              <a:r>
                <a:rPr lang="en-US" sz="1600" b="1" dirty="0">
                  <a:solidFill>
                    <a:schemeClr val="accent1">
                      <a:lumMod val="50000"/>
                    </a:schemeClr>
                  </a:solidFill>
                  <a:latin typeface="+mn-lt"/>
                  <a:cs typeface="+mn-cs"/>
                </a:rPr>
                <a:t>MONTHS</a:t>
              </a:r>
            </a:p>
          </p:txBody>
        </p:sp>
        <p:sp>
          <p:nvSpPr>
            <p:cNvPr id="19" name="TextBox 18"/>
            <p:cNvSpPr txBox="1"/>
            <p:nvPr/>
          </p:nvSpPr>
          <p:spPr>
            <a:xfrm>
              <a:off x="157758" y="3920944"/>
              <a:ext cx="1331715" cy="584191"/>
            </a:xfrm>
            <a:prstGeom prst="rect">
              <a:avLst/>
            </a:prstGeom>
            <a:noFill/>
          </p:spPr>
          <p:txBody>
            <a:bodyPr>
              <a:spAutoFit/>
            </a:bodyPr>
            <a:lstStyle/>
            <a:p>
              <a:pPr algn="ctr" fontAlgn="auto">
                <a:spcBef>
                  <a:spcPts val="0"/>
                </a:spcBef>
                <a:spcAft>
                  <a:spcPts val="0"/>
                </a:spcAft>
                <a:defRPr/>
              </a:pPr>
              <a:r>
                <a:rPr lang="en-US" sz="1600" b="1" dirty="0">
                  <a:solidFill>
                    <a:schemeClr val="accent1">
                      <a:lumMod val="50000"/>
                    </a:schemeClr>
                  </a:solidFill>
                  <a:latin typeface="+mn-lt"/>
                  <a:cs typeface="+mn-cs"/>
                </a:rPr>
                <a:t>6 </a:t>
              </a:r>
            </a:p>
            <a:p>
              <a:pPr algn="ctr" fontAlgn="auto">
                <a:spcBef>
                  <a:spcPts val="0"/>
                </a:spcBef>
                <a:spcAft>
                  <a:spcPts val="0"/>
                </a:spcAft>
                <a:defRPr/>
              </a:pPr>
              <a:r>
                <a:rPr lang="en-US" sz="1600" b="1" dirty="0">
                  <a:solidFill>
                    <a:schemeClr val="accent1">
                      <a:lumMod val="50000"/>
                    </a:schemeClr>
                  </a:solidFill>
                  <a:latin typeface="+mn-lt"/>
                  <a:cs typeface="+mn-cs"/>
                </a:rPr>
                <a:t>MONTHS</a:t>
              </a:r>
            </a:p>
          </p:txBody>
        </p:sp>
        <p:sp>
          <p:nvSpPr>
            <p:cNvPr id="20" name="TextBox 19"/>
            <p:cNvSpPr txBox="1"/>
            <p:nvPr/>
          </p:nvSpPr>
          <p:spPr>
            <a:xfrm>
              <a:off x="19665" y="5071865"/>
              <a:ext cx="1469808" cy="585778"/>
            </a:xfrm>
            <a:prstGeom prst="rect">
              <a:avLst/>
            </a:prstGeom>
            <a:noFill/>
          </p:spPr>
          <p:txBody>
            <a:bodyPr>
              <a:spAutoFit/>
            </a:bodyPr>
            <a:lstStyle/>
            <a:p>
              <a:pPr algn="ctr" fontAlgn="auto">
                <a:spcBef>
                  <a:spcPts val="0"/>
                </a:spcBef>
                <a:spcAft>
                  <a:spcPts val="0"/>
                </a:spcAft>
                <a:defRPr/>
              </a:pPr>
              <a:r>
                <a:rPr lang="en-US" sz="1600" b="1" dirty="0">
                  <a:solidFill>
                    <a:schemeClr val="accent1">
                      <a:lumMod val="50000"/>
                    </a:schemeClr>
                  </a:solidFill>
                  <a:latin typeface="+mn-lt"/>
                  <a:cs typeface="+mn-cs"/>
                </a:rPr>
                <a:t>12 </a:t>
              </a:r>
            </a:p>
            <a:p>
              <a:pPr algn="ctr" fontAlgn="auto">
                <a:spcBef>
                  <a:spcPts val="0"/>
                </a:spcBef>
                <a:spcAft>
                  <a:spcPts val="0"/>
                </a:spcAft>
                <a:defRPr/>
              </a:pPr>
              <a:r>
                <a:rPr lang="en-US" sz="1600" b="1" dirty="0">
                  <a:solidFill>
                    <a:schemeClr val="accent1">
                      <a:lumMod val="50000"/>
                    </a:schemeClr>
                  </a:solidFill>
                  <a:latin typeface="+mn-lt"/>
                  <a:cs typeface="+mn-cs"/>
                </a:rPr>
                <a:t>MONTHS</a:t>
              </a:r>
            </a:p>
          </p:txBody>
        </p:sp>
        <p:grpSp>
          <p:nvGrpSpPr>
            <p:cNvPr id="71692" name="Group 120"/>
            <p:cNvGrpSpPr>
              <a:grpSpLocks/>
            </p:cNvGrpSpPr>
            <p:nvPr/>
          </p:nvGrpSpPr>
          <p:grpSpPr bwMode="auto">
            <a:xfrm>
              <a:off x="1752600" y="4721941"/>
              <a:ext cx="6886268" cy="1273835"/>
              <a:chOff x="1728019" y="1137660"/>
              <a:chExt cx="6886268" cy="1273835"/>
            </a:xfrm>
          </p:grpSpPr>
          <p:grpSp>
            <p:nvGrpSpPr>
              <p:cNvPr id="71788" name="Group 33"/>
              <p:cNvGrpSpPr>
                <a:grpSpLocks/>
              </p:cNvGrpSpPr>
              <p:nvPr/>
            </p:nvGrpSpPr>
            <p:grpSpPr bwMode="auto">
              <a:xfrm>
                <a:off x="2514600" y="1229647"/>
                <a:ext cx="1298378" cy="1034231"/>
                <a:chOff x="2514600" y="1229647"/>
                <a:chExt cx="1298378" cy="1034231"/>
              </a:xfrm>
            </p:grpSpPr>
            <p:sp>
              <p:nvSpPr>
                <p:cNvPr id="22" name="TextBox 21"/>
                <p:cNvSpPr txBox="1"/>
                <p:nvPr/>
              </p:nvSpPr>
              <p:spPr>
                <a:xfrm rot="16200000">
                  <a:off x="2174334" y="1571741"/>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HOBBY</a:t>
                  </a:r>
                </a:p>
              </p:txBody>
            </p:sp>
            <p:grpSp>
              <p:nvGrpSpPr>
                <p:cNvPr id="71815" name="Group 26"/>
                <p:cNvGrpSpPr>
                  <a:grpSpLocks/>
                </p:cNvGrpSpPr>
                <p:nvPr/>
              </p:nvGrpSpPr>
              <p:grpSpPr bwMode="auto">
                <a:xfrm>
                  <a:off x="2822378" y="1288026"/>
                  <a:ext cx="990600" cy="975852"/>
                  <a:chOff x="-2426110" y="2801268"/>
                  <a:chExt cx="990600" cy="975852"/>
                </a:xfrm>
              </p:grpSpPr>
              <p:sp>
                <p:nvSpPr>
                  <p:cNvPr id="26" name="Rectangle 25"/>
                  <p:cNvSpPr/>
                  <p:nvPr/>
                </p:nvSpPr>
                <p:spPr>
                  <a:xfrm>
                    <a:off x="-2424897" y="2802391"/>
                    <a:ext cx="988867" cy="9747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347121" y="2896053"/>
                    <a:ext cx="838076" cy="608003"/>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89" name="Group 34"/>
              <p:cNvGrpSpPr>
                <a:grpSpLocks/>
              </p:cNvGrpSpPr>
              <p:nvPr/>
            </p:nvGrpSpPr>
            <p:grpSpPr bwMode="auto">
              <a:xfrm>
                <a:off x="4890674" y="1230645"/>
                <a:ext cx="1343852" cy="1033233"/>
                <a:chOff x="4572000" y="1230645"/>
                <a:chExt cx="1343852" cy="1033233"/>
              </a:xfrm>
            </p:grpSpPr>
            <p:sp>
              <p:nvSpPr>
                <p:cNvPr id="23" name="TextBox 22"/>
                <p:cNvSpPr txBox="1"/>
                <p:nvPr/>
              </p:nvSpPr>
              <p:spPr>
                <a:xfrm rot="16200000">
                  <a:off x="4231003" y="1572534"/>
                  <a:ext cx="988999" cy="307930"/>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INTEREST</a:t>
                  </a:r>
                </a:p>
              </p:txBody>
            </p:sp>
            <p:grpSp>
              <p:nvGrpSpPr>
                <p:cNvPr id="71811" name="Group 27"/>
                <p:cNvGrpSpPr>
                  <a:grpSpLocks/>
                </p:cNvGrpSpPr>
                <p:nvPr/>
              </p:nvGrpSpPr>
              <p:grpSpPr bwMode="auto">
                <a:xfrm>
                  <a:off x="4925252" y="1288026"/>
                  <a:ext cx="990600" cy="975852"/>
                  <a:chOff x="-2426110" y="2801268"/>
                  <a:chExt cx="990600" cy="975852"/>
                </a:xfrm>
              </p:grpSpPr>
              <p:sp>
                <p:nvSpPr>
                  <p:cNvPr id="29" name="Rectangle 28"/>
                  <p:cNvSpPr/>
                  <p:nvPr/>
                </p:nvSpPr>
                <p:spPr>
                  <a:xfrm>
                    <a:off x="-2425864" y="2802391"/>
                    <a:ext cx="990454" cy="9747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346501" y="2896053"/>
                    <a:ext cx="838076" cy="608003"/>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90" name="Group 35"/>
              <p:cNvGrpSpPr>
                <a:grpSpLocks/>
              </p:cNvGrpSpPr>
              <p:nvPr/>
            </p:nvGrpSpPr>
            <p:grpSpPr bwMode="auto">
              <a:xfrm>
                <a:off x="7312222" y="1137660"/>
                <a:ext cx="1302065" cy="1273835"/>
                <a:chOff x="7312222" y="1137660"/>
                <a:chExt cx="1302065" cy="1273835"/>
              </a:xfrm>
            </p:grpSpPr>
            <p:sp>
              <p:nvSpPr>
                <p:cNvPr id="24" name="TextBox 23"/>
                <p:cNvSpPr txBox="1"/>
                <p:nvPr/>
              </p:nvSpPr>
              <p:spPr>
                <a:xfrm rot="16200000">
                  <a:off x="6829765" y="1620952"/>
                  <a:ext cx="1273156" cy="307930"/>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VACATION</a:t>
                  </a:r>
                </a:p>
              </p:txBody>
            </p:sp>
            <p:grpSp>
              <p:nvGrpSpPr>
                <p:cNvPr id="71807" name="Group 30"/>
                <p:cNvGrpSpPr>
                  <a:grpSpLocks/>
                </p:cNvGrpSpPr>
                <p:nvPr/>
              </p:nvGrpSpPr>
              <p:grpSpPr bwMode="auto">
                <a:xfrm>
                  <a:off x="7623687" y="1288026"/>
                  <a:ext cx="990600" cy="975852"/>
                  <a:chOff x="-2426110" y="2801268"/>
                  <a:chExt cx="990600" cy="975852"/>
                </a:xfrm>
              </p:grpSpPr>
              <p:sp>
                <p:nvSpPr>
                  <p:cNvPr id="32" name="Rectangle 31"/>
                  <p:cNvSpPr/>
                  <p:nvPr/>
                </p:nvSpPr>
                <p:spPr>
                  <a:xfrm>
                    <a:off x="-2426315" y="2802391"/>
                    <a:ext cx="990454" cy="9747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346952" y="2896053"/>
                    <a:ext cx="838076" cy="608003"/>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91" name="Group 105"/>
              <p:cNvGrpSpPr>
                <a:grpSpLocks/>
              </p:cNvGrpSpPr>
              <p:nvPr/>
            </p:nvGrpSpPr>
            <p:grpSpPr bwMode="auto">
              <a:xfrm>
                <a:off x="1728019" y="1455544"/>
                <a:ext cx="762000" cy="599583"/>
                <a:chOff x="-2895600" y="1991217"/>
                <a:chExt cx="762000" cy="599583"/>
              </a:xfrm>
            </p:grpSpPr>
            <p:cxnSp>
              <p:nvCxnSpPr>
                <p:cNvPr id="107" name="Straight Connector 106"/>
                <p:cNvCxnSpPr/>
                <p:nvPr/>
              </p:nvCxnSpPr>
              <p:spPr>
                <a:xfrm>
                  <a:off x="-2895241"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5241"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5241"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895241"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1792" name="Group 110"/>
              <p:cNvGrpSpPr>
                <a:grpSpLocks/>
              </p:cNvGrpSpPr>
              <p:nvPr/>
            </p:nvGrpSpPr>
            <p:grpSpPr bwMode="auto">
              <a:xfrm>
                <a:off x="4113926" y="1455544"/>
                <a:ext cx="762000" cy="599583"/>
                <a:chOff x="-2895600" y="1991217"/>
                <a:chExt cx="762000" cy="599583"/>
              </a:xfrm>
            </p:grpSpPr>
            <p:cxnSp>
              <p:nvCxnSpPr>
                <p:cNvPr id="112" name="Straight Connector 111"/>
                <p:cNvCxnSpPr/>
                <p:nvPr/>
              </p:nvCxnSpPr>
              <p:spPr>
                <a:xfrm>
                  <a:off x="-2895487"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895487"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95487"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895487"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1793" name="Group 115"/>
              <p:cNvGrpSpPr>
                <a:grpSpLocks/>
              </p:cNvGrpSpPr>
              <p:nvPr/>
            </p:nvGrpSpPr>
            <p:grpSpPr bwMode="auto">
              <a:xfrm>
                <a:off x="6535474" y="1455544"/>
                <a:ext cx="762000" cy="599583"/>
                <a:chOff x="-2895600" y="1991217"/>
                <a:chExt cx="762000" cy="599583"/>
              </a:xfrm>
            </p:grpSpPr>
            <p:cxnSp>
              <p:nvCxnSpPr>
                <p:cNvPr id="117" name="Straight Connector 116"/>
                <p:cNvCxnSpPr/>
                <p:nvPr/>
              </p:nvCxnSpPr>
              <p:spPr>
                <a:xfrm>
                  <a:off x="-2896456" y="199150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6456" y="219152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896456" y="2391551"/>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96456" y="25915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693" name="Group 121"/>
            <p:cNvGrpSpPr>
              <a:grpSpLocks/>
            </p:cNvGrpSpPr>
            <p:nvPr/>
          </p:nvGrpSpPr>
          <p:grpSpPr bwMode="auto">
            <a:xfrm>
              <a:off x="1752600" y="2381061"/>
              <a:ext cx="6886268" cy="1165107"/>
              <a:chOff x="1728019" y="1229647"/>
              <a:chExt cx="6886268" cy="1165107"/>
            </a:xfrm>
          </p:grpSpPr>
          <p:grpSp>
            <p:nvGrpSpPr>
              <p:cNvPr id="71758" name="Group 122"/>
              <p:cNvGrpSpPr>
                <a:grpSpLocks/>
              </p:cNvGrpSpPr>
              <p:nvPr/>
            </p:nvGrpSpPr>
            <p:grpSpPr bwMode="auto">
              <a:xfrm>
                <a:off x="2514600" y="1229647"/>
                <a:ext cx="1298378" cy="1034231"/>
                <a:chOff x="2514600" y="1229647"/>
                <a:chExt cx="1298378" cy="1034231"/>
              </a:xfrm>
            </p:grpSpPr>
            <p:sp>
              <p:nvSpPr>
                <p:cNvPr id="149" name="TextBox 148"/>
                <p:cNvSpPr txBox="1"/>
                <p:nvPr/>
              </p:nvSpPr>
              <p:spPr>
                <a:xfrm rot="16200000">
                  <a:off x="2174334" y="1571006"/>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HOBBY</a:t>
                  </a:r>
                </a:p>
              </p:txBody>
            </p:sp>
            <p:grpSp>
              <p:nvGrpSpPr>
                <p:cNvPr id="71785" name="Group 149"/>
                <p:cNvGrpSpPr>
                  <a:grpSpLocks/>
                </p:cNvGrpSpPr>
                <p:nvPr/>
              </p:nvGrpSpPr>
              <p:grpSpPr bwMode="auto">
                <a:xfrm>
                  <a:off x="2822378" y="1288026"/>
                  <a:ext cx="990600" cy="975852"/>
                  <a:chOff x="-2426110" y="2801268"/>
                  <a:chExt cx="990600" cy="975852"/>
                </a:xfrm>
              </p:grpSpPr>
              <p:sp>
                <p:nvSpPr>
                  <p:cNvPr id="151" name="Rectangle 150"/>
                  <p:cNvSpPr/>
                  <p:nvPr/>
                </p:nvSpPr>
                <p:spPr>
                  <a:xfrm>
                    <a:off x="-2424897" y="2801657"/>
                    <a:ext cx="988867" cy="976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2" name="Rectangle 151"/>
                  <p:cNvSpPr/>
                  <p:nvPr/>
                </p:nvSpPr>
                <p:spPr>
                  <a:xfrm>
                    <a:off x="-2347121" y="2895318"/>
                    <a:ext cx="838076" cy="60959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59" name="Group 123"/>
              <p:cNvGrpSpPr>
                <a:grpSpLocks/>
              </p:cNvGrpSpPr>
              <p:nvPr/>
            </p:nvGrpSpPr>
            <p:grpSpPr bwMode="auto">
              <a:xfrm>
                <a:off x="4890674" y="1230645"/>
                <a:ext cx="1343852" cy="1033233"/>
                <a:chOff x="4572000" y="1230645"/>
                <a:chExt cx="1343852" cy="1033233"/>
              </a:xfrm>
            </p:grpSpPr>
            <p:sp>
              <p:nvSpPr>
                <p:cNvPr id="145" name="TextBox 144"/>
                <p:cNvSpPr txBox="1"/>
                <p:nvPr/>
              </p:nvSpPr>
              <p:spPr>
                <a:xfrm rot="16200000">
                  <a:off x="4230210" y="1572593"/>
                  <a:ext cx="990586" cy="307930"/>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INTEREST</a:t>
                  </a:r>
                </a:p>
              </p:txBody>
            </p:sp>
            <p:grpSp>
              <p:nvGrpSpPr>
                <p:cNvPr id="71781" name="Group 145"/>
                <p:cNvGrpSpPr>
                  <a:grpSpLocks/>
                </p:cNvGrpSpPr>
                <p:nvPr/>
              </p:nvGrpSpPr>
              <p:grpSpPr bwMode="auto">
                <a:xfrm>
                  <a:off x="4925252" y="1288026"/>
                  <a:ext cx="990600" cy="975852"/>
                  <a:chOff x="-2426110" y="2801268"/>
                  <a:chExt cx="990600" cy="975852"/>
                </a:xfrm>
              </p:grpSpPr>
              <p:sp>
                <p:nvSpPr>
                  <p:cNvPr id="147" name="Rectangle 146"/>
                  <p:cNvSpPr/>
                  <p:nvPr/>
                </p:nvSpPr>
                <p:spPr>
                  <a:xfrm>
                    <a:off x="-2425864" y="2801657"/>
                    <a:ext cx="990454" cy="976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Rectangle 147"/>
                  <p:cNvSpPr/>
                  <p:nvPr/>
                </p:nvSpPr>
                <p:spPr>
                  <a:xfrm>
                    <a:off x="-2346501" y="2895318"/>
                    <a:ext cx="838076" cy="609591"/>
                  </a:xfrm>
                  <a:prstGeom prst="rec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60" name="Group 124"/>
              <p:cNvGrpSpPr>
                <a:grpSpLocks/>
              </p:cNvGrpSpPr>
              <p:nvPr/>
            </p:nvGrpSpPr>
            <p:grpSpPr bwMode="auto">
              <a:xfrm>
                <a:off x="7312222" y="1237884"/>
                <a:ext cx="1302065" cy="1156870"/>
                <a:chOff x="7312222" y="1237884"/>
                <a:chExt cx="1302065" cy="1156870"/>
              </a:xfrm>
            </p:grpSpPr>
            <p:sp>
              <p:nvSpPr>
                <p:cNvPr id="141" name="TextBox 140"/>
                <p:cNvSpPr txBox="1"/>
                <p:nvPr/>
              </p:nvSpPr>
              <p:spPr>
                <a:xfrm rot="16200000">
                  <a:off x="6887708" y="1662286"/>
                  <a:ext cx="1157270" cy="307930"/>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VACATION</a:t>
                  </a:r>
                </a:p>
              </p:txBody>
            </p:sp>
            <p:grpSp>
              <p:nvGrpSpPr>
                <p:cNvPr id="71777" name="Group 141"/>
                <p:cNvGrpSpPr>
                  <a:grpSpLocks/>
                </p:cNvGrpSpPr>
                <p:nvPr/>
              </p:nvGrpSpPr>
              <p:grpSpPr bwMode="auto">
                <a:xfrm>
                  <a:off x="7623687" y="1288026"/>
                  <a:ext cx="990600" cy="975852"/>
                  <a:chOff x="-2426110" y="2801268"/>
                  <a:chExt cx="990600" cy="975852"/>
                </a:xfrm>
              </p:grpSpPr>
              <p:sp>
                <p:nvSpPr>
                  <p:cNvPr id="143" name="Rectangle 142"/>
                  <p:cNvSpPr/>
                  <p:nvPr/>
                </p:nvSpPr>
                <p:spPr>
                  <a:xfrm>
                    <a:off x="-2426315" y="2801657"/>
                    <a:ext cx="990454" cy="976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Rectangle 143"/>
                  <p:cNvSpPr/>
                  <p:nvPr/>
                </p:nvSpPr>
                <p:spPr>
                  <a:xfrm>
                    <a:off x="-2346952" y="2895318"/>
                    <a:ext cx="838076" cy="609591"/>
                  </a:xfrm>
                  <a:prstGeom prst="rect">
                    <a:avLst/>
                  </a:prstGeom>
                  <a:blipFill>
                    <a:blip r:embed="rId10"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61" name="Group 125"/>
              <p:cNvGrpSpPr>
                <a:grpSpLocks/>
              </p:cNvGrpSpPr>
              <p:nvPr/>
            </p:nvGrpSpPr>
            <p:grpSpPr bwMode="auto">
              <a:xfrm>
                <a:off x="1728019" y="1455544"/>
                <a:ext cx="762000" cy="599583"/>
                <a:chOff x="-2895600" y="1991217"/>
                <a:chExt cx="762000" cy="599583"/>
              </a:xfrm>
            </p:grpSpPr>
            <p:cxnSp>
              <p:nvCxnSpPr>
                <p:cNvPr id="137" name="Straight Connector 136"/>
                <p:cNvCxnSpPr/>
                <p:nvPr/>
              </p:nvCxnSpPr>
              <p:spPr>
                <a:xfrm>
                  <a:off x="-2895241"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895241"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895241"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895241"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1762" name="Group 126"/>
              <p:cNvGrpSpPr>
                <a:grpSpLocks/>
              </p:cNvGrpSpPr>
              <p:nvPr/>
            </p:nvGrpSpPr>
            <p:grpSpPr bwMode="auto">
              <a:xfrm>
                <a:off x="4113926" y="1455544"/>
                <a:ext cx="762000" cy="599583"/>
                <a:chOff x="-2895600" y="1991217"/>
                <a:chExt cx="762000" cy="599583"/>
              </a:xfrm>
            </p:grpSpPr>
            <p:cxnSp>
              <p:nvCxnSpPr>
                <p:cNvPr id="133" name="Straight Connector 132"/>
                <p:cNvCxnSpPr/>
                <p:nvPr/>
              </p:nvCxnSpPr>
              <p:spPr>
                <a:xfrm>
                  <a:off x="-2895487"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95487"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895487"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895487"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1763" name="Group 127"/>
              <p:cNvGrpSpPr>
                <a:grpSpLocks/>
              </p:cNvGrpSpPr>
              <p:nvPr/>
            </p:nvGrpSpPr>
            <p:grpSpPr bwMode="auto">
              <a:xfrm>
                <a:off x="6535474" y="1455544"/>
                <a:ext cx="762000" cy="599583"/>
                <a:chOff x="-2895600" y="1991217"/>
                <a:chExt cx="762000" cy="599583"/>
              </a:xfrm>
            </p:grpSpPr>
            <p:cxnSp>
              <p:nvCxnSpPr>
                <p:cNvPr id="129" name="Straight Connector 128"/>
                <p:cNvCxnSpPr/>
                <p:nvPr/>
              </p:nvCxnSpPr>
              <p:spPr>
                <a:xfrm>
                  <a:off x="-2896456" y="1990773"/>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896456" y="2190795"/>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896456" y="2390817"/>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896456" y="2590839"/>
                  <a:ext cx="76188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694" name="Group 183"/>
            <p:cNvGrpSpPr>
              <a:grpSpLocks/>
            </p:cNvGrpSpPr>
            <p:nvPr/>
          </p:nvGrpSpPr>
          <p:grpSpPr bwMode="auto">
            <a:xfrm>
              <a:off x="1752600" y="3625352"/>
              <a:ext cx="6886268" cy="1175247"/>
              <a:chOff x="1728019" y="1229647"/>
              <a:chExt cx="6886268" cy="1175247"/>
            </a:xfrm>
          </p:grpSpPr>
          <p:grpSp>
            <p:nvGrpSpPr>
              <p:cNvPr id="71728" name="Group 184"/>
              <p:cNvGrpSpPr>
                <a:grpSpLocks/>
              </p:cNvGrpSpPr>
              <p:nvPr/>
            </p:nvGrpSpPr>
            <p:grpSpPr bwMode="auto">
              <a:xfrm>
                <a:off x="2514600" y="1229647"/>
                <a:ext cx="1298378" cy="1034231"/>
                <a:chOff x="2514600" y="1229647"/>
                <a:chExt cx="1298378" cy="1034231"/>
              </a:xfrm>
            </p:grpSpPr>
            <p:sp>
              <p:nvSpPr>
                <p:cNvPr id="211" name="TextBox 210"/>
                <p:cNvSpPr txBox="1"/>
                <p:nvPr/>
              </p:nvSpPr>
              <p:spPr>
                <a:xfrm rot="16200000">
                  <a:off x="2174335" y="1571296"/>
                  <a:ext cx="990585" cy="307929"/>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HOBBY</a:t>
                  </a:r>
                </a:p>
              </p:txBody>
            </p:sp>
            <p:grpSp>
              <p:nvGrpSpPr>
                <p:cNvPr id="71755" name="Group 211"/>
                <p:cNvGrpSpPr>
                  <a:grpSpLocks/>
                </p:cNvGrpSpPr>
                <p:nvPr/>
              </p:nvGrpSpPr>
              <p:grpSpPr bwMode="auto">
                <a:xfrm>
                  <a:off x="2822378" y="1288026"/>
                  <a:ext cx="990600" cy="975852"/>
                  <a:chOff x="-2426110" y="2801268"/>
                  <a:chExt cx="990600" cy="975852"/>
                </a:xfrm>
              </p:grpSpPr>
              <p:sp>
                <p:nvSpPr>
                  <p:cNvPr id="213" name="Rectangle 212"/>
                  <p:cNvSpPr/>
                  <p:nvPr/>
                </p:nvSpPr>
                <p:spPr>
                  <a:xfrm>
                    <a:off x="-2424897" y="2801948"/>
                    <a:ext cx="988867" cy="9747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 name="Rectangle 213"/>
                  <p:cNvSpPr/>
                  <p:nvPr/>
                </p:nvSpPr>
                <p:spPr>
                  <a:xfrm>
                    <a:off x="-2347121" y="2895609"/>
                    <a:ext cx="838076" cy="608004"/>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29" name="Group 185"/>
              <p:cNvGrpSpPr>
                <a:grpSpLocks/>
              </p:cNvGrpSpPr>
              <p:nvPr/>
            </p:nvGrpSpPr>
            <p:grpSpPr bwMode="auto">
              <a:xfrm>
                <a:off x="4890674" y="1230645"/>
                <a:ext cx="1343852" cy="1033233"/>
                <a:chOff x="4572000" y="1230645"/>
                <a:chExt cx="1343852" cy="1033233"/>
              </a:xfrm>
            </p:grpSpPr>
            <p:sp>
              <p:nvSpPr>
                <p:cNvPr id="207" name="TextBox 206"/>
                <p:cNvSpPr txBox="1"/>
                <p:nvPr/>
              </p:nvSpPr>
              <p:spPr>
                <a:xfrm rot="16200000">
                  <a:off x="4231004" y="1572090"/>
                  <a:ext cx="988997" cy="307930"/>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INTEREST</a:t>
                  </a:r>
                </a:p>
              </p:txBody>
            </p:sp>
            <p:grpSp>
              <p:nvGrpSpPr>
                <p:cNvPr id="71751" name="Group 207"/>
                <p:cNvGrpSpPr>
                  <a:grpSpLocks/>
                </p:cNvGrpSpPr>
                <p:nvPr/>
              </p:nvGrpSpPr>
              <p:grpSpPr bwMode="auto">
                <a:xfrm>
                  <a:off x="4925252" y="1288026"/>
                  <a:ext cx="990600" cy="975852"/>
                  <a:chOff x="-2426110" y="2801268"/>
                  <a:chExt cx="990600" cy="975852"/>
                </a:xfrm>
              </p:grpSpPr>
              <p:sp>
                <p:nvSpPr>
                  <p:cNvPr id="209" name="Rectangle 208"/>
                  <p:cNvSpPr/>
                  <p:nvPr/>
                </p:nvSpPr>
                <p:spPr>
                  <a:xfrm>
                    <a:off x="-2425864" y="2801948"/>
                    <a:ext cx="990454" cy="9747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Rectangle 209"/>
                  <p:cNvSpPr/>
                  <p:nvPr/>
                </p:nvSpPr>
                <p:spPr>
                  <a:xfrm>
                    <a:off x="-2346501" y="2895609"/>
                    <a:ext cx="838076" cy="608004"/>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30" name="Group 186"/>
              <p:cNvGrpSpPr>
                <a:grpSpLocks/>
              </p:cNvGrpSpPr>
              <p:nvPr/>
            </p:nvGrpSpPr>
            <p:grpSpPr bwMode="auto">
              <a:xfrm>
                <a:off x="7312222" y="1237883"/>
                <a:ext cx="1302065" cy="1167011"/>
                <a:chOff x="7312222" y="1237883"/>
                <a:chExt cx="1302065" cy="1167011"/>
              </a:xfrm>
            </p:grpSpPr>
            <p:sp>
              <p:nvSpPr>
                <p:cNvPr id="203" name="TextBox 202"/>
                <p:cNvSpPr txBox="1"/>
                <p:nvPr/>
              </p:nvSpPr>
              <p:spPr>
                <a:xfrm rot="16200000">
                  <a:off x="6882946" y="1667339"/>
                  <a:ext cx="1166794" cy="307930"/>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VACATION</a:t>
                  </a:r>
                </a:p>
              </p:txBody>
            </p:sp>
            <p:grpSp>
              <p:nvGrpSpPr>
                <p:cNvPr id="71747" name="Group 203"/>
                <p:cNvGrpSpPr>
                  <a:grpSpLocks/>
                </p:cNvGrpSpPr>
                <p:nvPr/>
              </p:nvGrpSpPr>
              <p:grpSpPr bwMode="auto">
                <a:xfrm>
                  <a:off x="7623687" y="1288026"/>
                  <a:ext cx="990600" cy="975852"/>
                  <a:chOff x="-2426110" y="2801268"/>
                  <a:chExt cx="990600" cy="975852"/>
                </a:xfrm>
              </p:grpSpPr>
              <p:sp>
                <p:nvSpPr>
                  <p:cNvPr id="205" name="Rectangle 204"/>
                  <p:cNvSpPr/>
                  <p:nvPr/>
                </p:nvSpPr>
                <p:spPr>
                  <a:xfrm>
                    <a:off x="-2426315" y="2801948"/>
                    <a:ext cx="990454" cy="9747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6" name="Rectangle 205"/>
                  <p:cNvSpPr/>
                  <p:nvPr/>
                </p:nvSpPr>
                <p:spPr>
                  <a:xfrm>
                    <a:off x="-2346952" y="2895609"/>
                    <a:ext cx="838076" cy="608004"/>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31" name="Group 187"/>
              <p:cNvGrpSpPr>
                <a:grpSpLocks/>
              </p:cNvGrpSpPr>
              <p:nvPr/>
            </p:nvGrpSpPr>
            <p:grpSpPr bwMode="auto">
              <a:xfrm>
                <a:off x="1728019" y="1455544"/>
                <a:ext cx="762000" cy="599583"/>
                <a:chOff x="-2895600" y="1991217"/>
                <a:chExt cx="762000" cy="599583"/>
              </a:xfrm>
            </p:grpSpPr>
            <p:cxnSp>
              <p:nvCxnSpPr>
                <p:cNvPr id="199" name="Straight Connector 198"/>
                <p:cNvCxnSpPr/>
                <p:nvPr/>
              </p:nvCxnSpPr>
              <p:spPr>
                <a:xfrm>
                  <a:off x="-2895241"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895241"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895241"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895241"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732" name="Group 188"/>
              <p:cNvGrpSpPr>
                <a:grpSpLocks/>
              </p:cNvGrpSpPr>
              <p:nvPr/>
            </p:nvGrpSpPr>
            <p:grpSpPr bwMode="auto">
              <a:xfrm>
                <a:off x="4113926" y="1455544"/>
                <a:ext cx="762000" cy="599583"/>
                <a:chOff x="-2895600" y="1991217"/>
                <a:chExt cx="762000" cy="599583"/>
              </a:xfrm>
            </p:grpSpPr>
            <p:cxnSp>
              <p:nvCxnSpPr>
                <p:cNvPr id="195" name="Straight Connector 194"/>
                <p:cNvCxnSpPr/>
                <p:nvPr/>
              </p:nvCxnSpPr>
              <p:spPr>
                <a:xfrm>
                  <a:off x="-2895487"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895487"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895487"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895487"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733" name="Group 189"/>
              <p:cNvGrpSpPr>
                <a:grpSpLocks/>
              </p:cNvGrpSpPr>
              <p:nvPr/>
            </p:nvGrpSpPr>
            <p:grpSpPr bwMode="auto">
              <a:xfrm>
                <a:off x="6535474" y="1455544"/>
                <a:ext cx="762000" cy="599583"/>
                <a:chOff x="-2895600" y="1991217"/>
                <a:chExt cx="762000" cy="599583"/>
              </a:xfrm>
            </p:grpSpPr>
            <p:cxnSp>
              <p:nvCxnSpPr>
                <p:cNvPr id="191" name="Straight Connector 190"/>
                <p:cNvCxnSpPr/>
                <p:nvPr/>
              </p:nvCxnSpPr>
              <p:spPr>
                <a:xfrm>
                  <a:off x="-2896456" y="1991064"/>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896456" y="2191086"/>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896456" y="2391108"/>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896456" y="2591130"/>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71695" name="Group 214"/>
            <p:cNvGrpSpPr>
              <a:grpSpLocks/>
            </p:cNvGrpSpPr>
            <p:nvPr/>
          </p:nvGrpSpPr>
          <p:grpSpPr bwMode="auto">
            <a:xfrm>
              <a:off x="1752600" y="1198424"/>
              <a:ext cx="6886268" cy="1149027"/>
              <a:chOff x="1728019" y="1229647"/>
              <a:chExt cx="6886268" cy="1149027"/>
            </a:xfrm>
          </p:grpSpPr>
          <p:grpSp>
            <p:nvGrpSpPr>
              <p:cNvPr id="71698" name="Group 215"/>
              <p:cNvGrpSpPr>
                <a:grpSpLocks/>
              </p:cNvGrpSpPr>
              <p:nvPr/>
            </p:nvGrpSpPr>
            <p:grpSpPr bwMode="auto">
              <a:xfrm>
                <a:off x="2514600" y="1229647"/>
                <a:ext cx="1298378" cy="1034231"/>
                <a:chOff x="2514600" y="1229647"/>
                <a:chExt cx="1298378" cy="1034231"/>
              </a:xfrm>
            </p:grpSpPr>
            <p:sp>
              <p:nvSpPr>
                <p:cNvPr id="242" name="TextBox 241"/>
                <p:cNvSpPr txBox="1"/>
                <p:nvPr/>
              </p:nvSpPr>
              <p:spPr>
                <a:xfrm rot="16200000">
                  <a:off x="2174334" y="1570974"/>
                  <a:ext cx="990586" cy="307929"/>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HOBBY</a:t>
                  </a:r>
                </a:p>
              </p:txBody>
            </p:sp>
            <p:grpSp>
              <p:nvGrpSpPr>
                <p:cNvPr id="71725" name="Group 242"/>
                <p:cNvGrpSpPr>
                  <a:grpSpLocks/>
                </p:cNvGrpSpPr>
                <p:nvPr/>
              </p:nvGrpSpPr>
              <p:grpSpPr bwMode="auto">
                <a:xfrm>
                  <a:off x="2822378" y="1288026"/>
                  <a:ext cx="990600" cy="975852"/>
                  <a:chOff x="-2426110" y="2801268"/>
                  <a:chExt cx="990600" cy="975852"/>
                </a:xfrm>
              </p:grpSpPr>
              <p:sp>
                <p:nvSpPr>
                  <p:cNvPr id="244" name="Rectangle 243"/>
                  <p:cNvSpPr/>
                  <p:nvPr/>
                </p:nvSpPr>
                <p:spPr>
                  <a:xfrm>
                    <a:off x="-2424897" y="2801624"/>
                    <a:ext cx="988867" cy="9762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 name="Rectangle 244"/>
                  <p:cNvSpPr/>
                  <p:nvPr/>
                </p:nvSpPr>
                <p:spPr>
                  <a:xfrm>
                    <a:off x="-2347121" y="2895286"/>
                    <a:ext cx="838076" cy="60959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699" name="Group 216"/>
              <p:cNvGrpSpPr>
                <a:grpSpLocks/>
              </p:cNvGrpSpPr>
              <p:nvPr/>
            </p:nvGrpSpPr>
            <p:grpSpPr bwMode="auto">
              <a:xfrm>
                <a:off x="4890674" y="1230645"/>
                <a:ext cx="1343852" cy="1033233"/>
                <a:chOff x="4572000" y="1230645"/>
                <a:chExt cx="1343852" cy="1033233"/>
              </a:xfrm>
            </p:grpSpPr>
            <p:sp>
              <p:nvSpPr>
                <p:cNvPr id="238" name="TextBox 237"/>
                <p:cNvSpPr txBox="1"/>
                <p:nvPr/>
              </p:nvSpPr>
              <p:spPr>
                <a:xfrm rot="16200000">
                  <a:off x="4230210" y="1572560"/>
                  <a:ext cx="990586" cy="307930"/>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INTEREST</a:t>
                  </a:r>
                </a:p>
              </p:txBody>
            </p:sp>
            <p:grpSp>
              <p:nvGrpSpPr>
                <p:cNvPr id="71721" name="Group 238"/>
                <p:cNvGrpSpPr>
                  <a:grpSpLocks/>
                </p:cNvGrpSpPr>
                <p:nvPr/>
              </p:nvGrpSpPr>
              <p:grpSpPr bwMode="auto">
                <a:xfrm>
                  <a:off x="4925252" y="1288026"/>
                  <a:ext cx="990600" cy="975852"/>
                  <a:chOff x="-2426110" y="2801268"/>
                  <a:chExt cx="990600" cy="975852"/>
                </a:xfrm>
              </p:grpSpPr>
              <p:sp>
                <p:nvSpPr>
                  <p:cNvPr id="240" name="Rectangle 239"/>
                  <p:cNvSpPr/>
                  <p:nvPr/>
                </p:nvSpPr>
                <p:spPr>
                  <a:xfrm>
                    <a:off x="-2425864" y="2801624"/>
                    <a:ext cx="990454" cy="9762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1" name="Rectangle 240"/>
                  <p:cNvSpPr/>
                  <p:nvPr/>
                </p:nvSpPr>
                <p:spPr>
                  <a:xfrm>
                    <a:off x="-2346501" y="2895286"/>
                    <a:ext cx="838076" cy="609591"/>
                  </a:xfrm>
                  <a:prstGeom prst="rec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00" name="Group 217"/>
              <p:cNvGrpSpPr>
                <a:grpSpLocks/>
              </p:cNvGrpSpPr>
              <p:nvPr/>
            </p:nvGrpSpPr>
            <p:grpSpPr bwMode="auto">
              <a:xfrm>
                <a:off x="7312222" y="1237883"/>
                <a:ext cx="1302065" cy="1140791"/>
                <a:chOff x="7312222" y="1237883"/>
                <a:chExt cx="1302065" cy="1140791"/>
              </a:xfrm>
            </p:grpSpPr>
            <p:sp>
              <p:nvSpPr>
                <p:cNvPr id="234" name="TextBox 233"/>
                <p:cNvSpPr txBox="1"/>
                <p:nvPr/>
              </p:nvSpPr>
              <p:spPr>
                <a:xfrm rot="16200000">
                  <a:off x="6895645" y="1654316"/>
                  <a:ext cx="1141396" cy="307930"/>
                </a:xfrm>
                <a:prstGeom prst="rect">
                  <a:avLst/>
                </a:prstGeom>
                <a:noFill/>
              </p:spPr>
              <p:txBody>
                <a:bodyPr>
                  <a:spAutoFit/>
                </a:bodyPr>
                <a:lstStyle/>
                <a:p>
                  <a:pPr algn="ctr" fontAlgn="auto">
                    <a:spcBef>
                      <a:spcPts val="0"/>
                    </a:spcBef>
                    <a:spcAft>
                      <a:spcPts val="0"/>
                    </a:spcAft>
                    <a:defRPr/>
                  </a:pPr>
                  <a:r>
                    <a:rPr lang="en-US" sz="1400" b="1" dirty="0">
                      <a:solidFill>
                        <a:schemeClr val="accent1">
                          <a:lumMod val="50000"/>
                        </a:schemeClr>
                      </a:solidFill>
                      <a:latin typeface="+mn-lt"/>
                      <a:cs typeface="+mn-cs"/>
                    </a:rPr>
                    <a:t>VACATION</a:t>
                  </a:r>
                </a:p>
              </p:txBody>
            </p:sp>
            <p:grpSp>
              <p:nvGrpSpPr>
                <p:cNvPr id="71717" name="Group 234"/>
                <p:cNvGrpSpPr>
                  <a:grpSpLocks/>
                </p:cNvGrpSpPr>
                <p:nvPr/>
              </p:nvGrpSpPr>
              <p:grpSpPr bwMode="auto">
                <a:xfrm>
                  <a:off x="7623687" y="1288026"/>
                  <a:ext cx="990600" cy="975852"/>
                  <a:chOff x="-2426110" y="2801268"/>
                  <a:chExt cx="990600" cy="975852"/>
                </a:xfrm>
              </p:grpSpPr>
              <p:sp>
                <p:nvSpPr>
                  <p:cNvPr id="236" name="Rectangle 235"/>
                  <p:cNvSpPr/>
                  <p:nvPr/>
                </p:nvSpPr>
                <p:spPr>
                  <a:xfrm>
                    <a:off x="-2426315" y="2801624"/>
                    <a:ext cx="990454" cy="9762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7" name="Rectangle 236"/>
                  <p:cNvSpPr/>
                  <p:nvPr/>
                </p:nvSpPr>
                <p:spPr>
                  <a:xfrm>
                    <a:off x="-2346952" y="2895286"/>
                    <a:ext cx="838076" cy="609591"/>
                  </a:xfrm>
                  <a:prstGeom prst="rect">
                    <a:avLst/>
                  </a:prstGeom>
                  <a:blipFill>
                    <a:blip r:embed="rId10"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1701" name="Group 218"/>
              <p:cNvGrpSpPr>
                <a:grpSpLocks/>
              </p:cNvGrpSpPr>
              <p:nvPr/>
            </p:nvGrpSpPr>
            <p:grpSpPr bwMode="auto">
              <a:xfrm>
                <a:off x="1728019" y="1455544"/>
                <a:ext cx="762000" cy="599583"/>
                <a:chOff x="-2895600" y="1991217"/>
                <a:chExt cx="762000" cy="599583"/>
              </a:xfrm>
            </p:grpSpPr>
            <p:cxnSp>
              <p:nvCxnSpPr>
                <p:cNvPr id="230" name="Straight Connector 229"/>
                <p:cNvCxnSpPr/>
                <p:nvPr/>
              </p:nvCxnSpPr>
              <p:spPr>
                <a:xfrm>
                  <a:off x="-2895241"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895241"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895241"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2895241"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702" name="Group 219"/>
              <p:cNvGrpSpPr>
                <a:grpSpLocks/>
              </p:cNvGrpSpPr>
              <p:nvPr/>
            </p:nvGrpSpPr>
            <p:grpSpPr bwMode="auto">
              <a:xfrm>
                <a:off x="4113926" y="1455544"/>
                <a:ext cx="762000" cy="599583"/>
                <a:chOff x="-2895600" y="1991217"/>
                <a:chExt cx="762000" cy="599583"/>
              </a:xfrm>
            </p:grpSpPr>
            <p:cxnSp>
              <p:nvCxnSpPr>
                <p:cNvPr id="226" name="Straight Connector 225"/>
                <p:cNvCxnSpPr/>
                <p:nvPr/>
              </p:nvCxnSpPr>
              <p:spPr>
                <a:xfrm>
                  <a:off x="-2895487"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895487"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895487"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2895487"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703" name="Group 220"/>
              <p:cNvGrpSpPr>
                <a:grpSpLocks/>
              </p:cNvGrpSpPr>
              <p:nvPr/>
            </p:nvGrpSpPr>
            <p:grpSpPr bwMode="auto">
              <a:xfrm>
                <a:off x="6535474" y="1455544"/>
                <a:ext cx="762000" cy="599583"/>
                <a:chOff x="-2895600" y="1991217"/>
                <a:chExt cx="762000" cy="599583"/>
              </a:xfrm>
            </p:grpSpPr>
            <p:cxnSp>
              <p:nvCxnSpPr>
                <p:cNvPr id="222" name="Straight Connector 221"/>
                <p:cNvCxnSpPr/>
                <p:nvPr/>
              </p:nvCxnSpPr>
              <p:spPr>
                <a:xfrm>
                  <a:off x="-2896456" y="1990741"/>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896456" y="2190763"/>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2896456" y="2390785"/>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896456" y="2590807"/>
                  <a:ext cx="7618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3" name="Straight Connector 252"/>
            <p:cNvCxnSpPr/>
            <p:nvPr/>
          </p:nvCxnSpPr>
          <p:spPr>
            <a:xfrm>
              <a:off x="1362492" y="1198423"/>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373603" y="5943389"/>
              <a:ext cx="73236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age 2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304800" y="5867400"/>
            <a:ext cx="609600" cy="609600"/>
          </a:xfrm>
          <a:prstGeom prst="rect">
            <a:avLst/>
          </a:prstGeom>
        </p:spPr>
      </p:pic>
    </p:spTree>
  </p:cSld>
  <p:clrMapOvr>
    <a:masterClrMapping/>
  </p:clrMapOvr>
  <p:transition advClick="0" advTm="387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4" cstate="print"/>
          <a:srcRect/>
          <a:stretch>
            <a:fillRect/>
          </a:stretch>
        </p:blipFill>
        <p:spPr bwMode="auto">
          <a:xfrm>
            <a:off x="1117600" y="-4763"/>
            <a:ext cx="4578350" cy="6858001"/>
          </a:xfrm>
          <a:prstGeom prst="rect">
            <a:avLst/>
          </a:prstGeom>
          <a:noFill/>
          <a:ln w="9525">
            <a:noFill/>
            <a:miter lim="800000"/>
            <a:headEnd/>
            <a:tailEnd/>
          </a:ln>
        </p:spPr>
      </p:pic>
      <p:grpSp>
        <p:nvGrpSpPr>
          <p:cNvPr id="18434" name="Group 8"/>
          <p:cNvGrpSpPr>
            <a:grpSpLocks/>
          </p:cNvGrpSpPr>
          <p:nvPr/>
        </p:nvGrpSpPr>
        <p:grpSpPr bwMode="auto">
          <a:xfrm>
            <a:off x="5680075" y="0"/>
            <a:ext cx="3463925" cy="6858000"/>
            <a:chOff x="5680587" y="0"/>
            <a:chExt cx="3463413" cy="6858000"/>
          </a:xfrm>
        </p:grpSpPr>
        <p:grpSp>
          <p:nvGrpSpPr>
            <p:cNvPr id="18436" name="Group 5"/>
            <p:cNvGrpSpPr>
              <a:grpSpLocks/>
            </p:cNvGrpSpPr>
            <p:nvPr/>
          </p:nvGrpSpPr>
          <p:grpSpPr bwMode="auto">
            <a:xfrm>
              <a:off x="5715000" y="0"/>
              <a:ext cx="3429000" cy="6858000"/>
              <a:chOff x="5715000" y="0"/>
              <a:chExt cx="3429000" cy="6858000"/>
            </a:xfrm>
          </p:grpSpPr>
          <p:sp>
            <p:nvSpPr>
              <p:cNvPr id="3" name="Rectangle 2"/>
              <p:cNvSpPr/>
              <p:nvPr/>
            </p:nvSpPr>
            <p:spPr>
              <a:xfrm>
                <a:off x="5715507" y="0"/>
                <a:ext cx="3428493"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8439" name="TextBox 4"/>
              <p:cNvSpPr txBox="1">
                <a:spLocks noChangeArrowheads="1"/>
              </p:cNvSpPr>
              <p:nvPr/>
            </p:nvSpPr>
            <p:spPr bwMode="auto">
              <a:xfrm>
                <a:off x="6019800" y="2404170"/>
                <a:ext cx="2590800" cy="2062103"/>
              </a:xfrm>
              <a:prstGeom prst="rect">
                <a:avLst/>
              </a:prstGeom>
              <a:noFill/>
              <a:ln w="9525">
                <a:noFill/>
                <a:miter lim="800000"/>
                <a:headEnd/>
                <a:tailEnd/>
              </a:ln>
            </p:spPr>
            <p:txBody>
              <a:bodyPr>
                <a:spAutoFit/>
              </a:bodyPr>
              <a:lstStyle/>
              <a:p>
                <a:r>
                  <a:rPr lang="en-US" sz="2000">
                    <a:solidFill>
                      <a:schemeClr val="bg1"/>
                    </a:solidFill>
                    <a:latin typeface="Calibri" pitchFamily="34" charset="0"/>
                  </a:rPr>
                  <a:t>Grab a pen and paper and write down any action points and suggestions you will put into practice.</a:t>
                </a:r>
              </a:p>
              <a:p>
                <a:endParaRPr lang="en-US" sz="2800">
                  <a:latin typeface="Calibri" pitchFamily="34" charset="0"/>
                </a:endParaRPr>
              </a:p>
            </p:txBody>
          </p:sp>
          <p:sp>
            <p:nvSpPr>
              <p:cNvPr id="18440" name="TextBox 6"/>
              <p:cNvSpPr txBox="1">
                <a:spLocks noChangeArrowheads="1"/>
              </p:cNvSpPr>
              <p:nvPr/>
            </p:nvSpPr>
            <p:spPr bwMode="auto">
              <a:xfrm>
                <a:off x="6096000" y="381000"/>
                <a:ext cx="2362200" cy="1384995"/>
              </a:xfrm>
              <a:prstGeom prst="rect">
                <a:avLst/>
              </a:prstGeom>
              <a:noFill/>
              <a:ln w="9525">
                <a:noFill/>
                <a:miter lim="800000"/>
                <a:headEnd/>
                <a:tailEnd/>
              </a:ln>
            </p:spPr>
            <p:txBody>
              <a:bodyPr>
                <a:spAutoFit/>
              </a:bodyPr>
              <a:lstStyle/>
              <a:p>
                <a:r>
                  <a:rPr lang="en-US" sz="2800" b="1">
                    <a:solidFill>
                      <a:schemeClr val="bg1"/>
                    </a:solidFill>
                    <a:latin typeface="Calibri" pitchFamily="34" charset="0"/>
                  </a:rPr>
                  <a:t>Getting the Most Out of the Modules</a:t>
                </a:r>
              </a:p>
            </p:txBody>
          </p:sp>
        </p:grpSp>
        <p:cxnSp>
          <p:nvCxnSpPr>
            <p:cNvPr id="8" name="Straight Connector 7"/>
            <p:cNvCxnSpPr/>
            <p:nvPr/>
          </p:nvCxnSpPr>
          <p:spPr>
            <a:xfrm>
              <a:off x="5680587" y="0"/>
              <a:ext cx="0" cy="685800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4" name="Isosceles Triangle 3"/>
          <p:cNvSpPr/>
          <p:nvPr/>
        </p:nvSpPr>
        <p:spPr>
          <a:xfrm rot="16200000">
            <a:off x="5029200" y="457200"/>
            <a:ext cx="762000" cy="60960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age 3.wav">
            <a:hlinkClick r:id="" action="ppaction://media"/>
          </p:cNvPr>
          <p:cNvPicPr>
            <a:picLocks noRot="1" noChangeAspect="1"/>
          </p:cNvPicPr>
          <p:nvPr>
            <a:wavAudioFile r:embed="rId1" name="Page 3.wav"/>
          </p:nvPr>
        </p:nvPicPr>
        <p:blipFill>
          <a:blip r:embed="rId5" cstate="print"/>
          <a:stretch>
            <a:fillRect/>
          </a:stretch>
        </p:blipFill>
        <p:spPr>
          <a:xfrm>
            <a:off x="304800" y="6172200"/>
            <a:ext cx="304800" cy="304800"/>
          </a:xfrm>
          <a:prstGeom prst="rect">
            <a:avLst/>
          </a:prstGeom>
        </p:spPr>
      </p:pic>
    </p:spTree>
  </p:cSld>
  <p:clrMapOvr>
    <a:masterClrMapping/>
  </p:clrMapOvr>
  <p:transition advClick="0" advTm="20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p:cNvPicPr>
          <p:nvPr/>
        </p:nvPicPr>
        <p:blipFill>
          <a:blip r:embed="rId6" cstate="print"/>
          <a:srcRect l="14214" t="25534" r="21884" b="2551"/>
          <a:stretch>
            <a:fillRect/>
          </a:stretch>
        </p:blipFill>
        <p:spPr bwMode="auto">
          <a:xfrm>
            <a:off x="4343400" y="1468438"/>
            <a:ext cx="4800600" cy="5402262"/>
          </a:xfrm>
          <a:prstGeom prst="rect">
            <a:avLst/>
          </a:prstGeom>
          <a:noFill/>
          <a:ln w="9525">
            <a:noFill/>
            <a:miter lim="800000"/>
            <a:headEnd/>
            <a:tailEnd/>
          </a:ln>
        </p:spPr>
      </p:pic>
      <p:sp>
        <p:nvSpPr>
          <p:cNvPr id="10" name="TextBox 9"/>
          <p:cNvSpPr txBox="1"/>
          <p:nvPr/>
        </p:nvSpPr>
        <p:spPr>
          <a:xfrm>
            <a:off x="1752600" y="508000"/>
            <a:ext cx="3886200" cy="646113"/>
          </a:xfrm>
          <a:prstGeom prst="rect">
            <a:avLst/>
          </a:prstGeom>
          <a:noFill/>
          <a:effectLst>
            <a:outerShdw blurRad="50800" dist="38100" dir="8100000" algn="tr" rotWithShape="0">
              <a:prstClr val="black">
                <a:alpha val="40000"/>
              </a:prstClr>
            </a:outerShdw>
          </a:effectLst>
        </p:spPr>
        <p:txBody>
          <a:bodyPr>
            <a:spAutoFit/>
          </a:bodyPr>
          <a:lstStyle/>
          <a:p>
            <a:pPr fontAlgn="auto">
              <a:spcBef>
                <a:spcPts val="0"/>
              </a:spcBef>
              <a:spcAft>
                <a:spcPts val="0"/>
              </a:spcAft>
              <a:defRPr/>
            </a:pPr>
            <a:r>
              <a:rPr lang="en-US" sz="3600" b="1" dirty="0">
                <a:latin typeface="+mn-lt"/>
                <a:cs typeface="+mn-cs"/>
              </a:rPr>
              <a:t>CREATE YOUR LIFE</a:t>
            </a:r>
          </a:p>
        </p:txBody>
      </p:sp>
      <p:grpSp>
        <p:nvGrpSpPr>
          <p:cNvPr id="73731" name="Group 10"/>
          <p:cNvGrpSpPr>
            <a:grpSpLocks/>
          </p:cNvGrpSpPr>
          <p:nvPr/>
        </p:nvGrpSpPr>
        <p:grpSpPr bwMode="auto">
          <a:xfrm>
            <a:off x="-14288" y="0"/>
            <a:ext cx="1687513" cy="6858000"/>
            <a:chOff x="-14747" y="-1"/>
            <a:chExt cx="1688687" cy="6858001"/>
          </a:xfrm>
        </p:grpSpPr>
        <p:sp>
          <p:nvSpPr>
            <p:cNvPr id="12" name="Rectangle 11"/>
            <p:cNvSpPr/>
            <p:nvPr/>
          </p:nvSpPr>
          <p:spPr>
            <a:xfrm>
              <a:off x="-14747" y="-1"/>
              <a:ext cx="1081840" cy="685800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rot="5400000" flipH="1">
              <a:off x="987928" y="525250"/>
              <a:ext cx="762000" cy="610024"/>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735" name="TextBox 14"/>
            <p:cNvSpPr txBox="1">
              <a:spLocks noChangeArrowheads="1"/>
            </p:cNvSpPr>
            <p:nvPr/>
          </p:nvSpPr>
          <p:spPr bwMode="auto">
            <a:xfrm rot="-5400000">
              <a:off x="-2922654" y="3075056"/>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Spiritual Growth</a:t>
              </a:r>
            </a:p>
          </p:txBody>
        </p:sp>
      </p:grpSp>
      <p:pic>
        <p:nvPicPr>
          <p:cNvPr id="2" name="Page 30.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219200" y="5867400"/>
            <a:ext cx="609600" cy="609600"/>
          </a:xfrm>
          <a:prstGeom prst="rect">
            <a:avLst/>
          </a:prstGeom>
        </p:spPr>
      </p:pic>
    </p:spTree>
    <p:custDataLst>
      <p:tags r:id="rId1"/>
    </p:custDataLst>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1752600" y="5029200"/>
            <a:ext cx="2062163" cy="1528763"/>
            <a:chOff x="2322258" y="1300936"/>
            <a:chExt cx="2061702" cy="1529449"/>
          </a:xfrm>
        </p:grpSpPr>
        <p:grpSp>
          <p:nvGrpSpPr>
            <p:cNvPr id="75833" name="Group 26"/>
            <p:cNvGrpSpPr>
              <a:grpSpLocks/>
            </p:cNvGrpSpPr>
            <p:nvPr/>
          </p:nvGrpSpPr>
          <p:grpSpPr bwMode="auto">
            <a:xfrm>
              <a:off x="2322258" y="1300936"/>
              <a:ext cx="2061702" cy="1529449"/>
              <a:chOff x="2510298" y="1981200"/>
              <a:chExt cx="2061702" cy="990600"/>
            </a:xfrm>
          </p:grpSpPr>
          <p:sp>
            <p:nvSpPr>
              <p:cNvPr id="32" name="Round Same Side Corner Rectangle 31"/>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 Same Side Corner Rectangle 32"/>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5834" name="Group 27"/>
            <p:cNvGrpSpPr>
              <a:grpSpLocks/>
            </p:cNvGrpSpPr>
            <p:nvPr/>
          </p:nvGrpSpPr>
          <p:grpSpPr bwMode="auto">
            <a:xfrm>
              <a:off x="2402758" y="1747151"/>
              <a:ext cx="416641" cy="381000"/>
              <a:chOff x="2402758" y="1747151"/>
              <a:chExt cx="416641" cy="381000"/>
            </a:xfrm>
          </p:grpSpPr>
          <p:sp>
            <p:nvSpPr>
              <p:cNvPr id="30" name="Oval 29"/>
              <p:cNvSpPr/>
              <p:nvPr/>
            </p:nvSpPr>
            <p:spPr>
              <a:xfrm>
                <a:off x="2403203" y="1747224"/>
                <a:ext cx="415832" cy="38117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837" name="TextBox 3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7</a:t>
                </a:r>
              </a:p>
            </p:txBody>
          </p:sp>
        </p:grpSp>
        <p:sp>
          <p:nvSpPr>
            <p:cNvPr id="29" name="TextBox 28"/>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How can I incorporate prayer?</a:t>
              </a:r>
            </a:p>
          </p:txBody>
        </p:sp>
      </p:grpSp>
      <p:grpSp>
        <p:nvGrpSpPr>
          <p:cNvPr id="35" name="Group 34"/>
          <p:cNvGrpSpPr>
            <a:grpSpLocks/>
          </p:cNvGrpSpPr>
          <p:nvPr/>
        </p:nvGrpSpPr>
        <p:grpSpPr bwMode="auto">
          <a:xfrm>
            <a:off x="1752600" y="3165475"/>
            <a:ext cx="2062163" cy="1528763"/>
            <a:chOff x="2322258" y="1300936"/>
            <a:chExt cx="2061702" cy="1529449"/>
          </a:xfrm>
        </p:grpSpPr>
        <p:grpSp>
          <p:nvGrpSpPr>
            <p:cNvPr id="75826" name="Group 51"/>
            <p:cNvGrpSpPr>
              <a:grpSpLocks/>
            </p:cNvGrpSpPr>
            <p:nvPr/>
          </p:nvGrpSpPr>
          <p:grpSpPr bwMode="auto">
            <a:xfrm>
              <a:off x="2322258" y="1300936"/>
              <a:ext cx="2061702" cy="1529449"/>
              <a:chOff x="2510298" y="1981200"/>
              <a:chExt cx="2061702" cy="990600"/>
            </a:xfrm>
          </p:grpSpPr>
          <p:sp>
            <p:nvSpPr>
              <p:cNvPr id="57" name="Round Same Side Corner Rectangle 56"/>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ound Same Side Corner Rectangle 57"/>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5827" name="Group 52"/>
            <p:cNvGrpSpPr>
              <a:grpSpLocks/>
            </p:cNvGrpSpPr>
            <p:nvPr/>
          </p:nvGrpSpPr>
          <p:grpSpPr bwMode="auto">
            <a:xfrm>
              <a:off x="2402758" y="1747151"/>
              <a:ext cx="416641" cy="381000"/>
              <a:chOff x="2402758" y="1747151"/>
              <a:chExt cx="416641" cy="381000"/>
            </a:xfrm>
          </p:grpSpPr>
          <p:sp>
            <p:nvSpPr>
              <p:cNvPr id="55" name="Oval 54"/>
              <p:cNvSpPr/>
              <p:nvPr/>
            </p:nvSpPr>
            <p:spPr>
              <a:xfrm>
                <a:off x="2403203" y="1747224"/>
                <a:ext cx="415832" cy="38117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830" name="TextBox 55"/>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4</a:t>
                </a:r>
              </a:p>
            </p:txBody>
          </p:sp>
        </p:grpSp>
        <p:sp>
          <p:nvSpPr>
            <p:cNvPr id="54" name="TextBox 53"/>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What gives me inner strength?</a:t>
              </a:r>
            </a:p>
          </p:txBody>
        </p:sp>
      </p:grpSp>
      <p:grpSp>
        <p:nvGrpSpPr>
          <p:cNvPr id="36" name="Group 35"/>
          <p:cNvGrpSpPr>
            <a:grpSpLocks/>
          </p:cNvGrpSpPr>
          <p:nvPr/>
        </p:nvGrpSpPr>
        <p:grpSpPr bwMode="auto">
          <a:xfrm>
            <a:off x="4152900" y="3165475"/>
            <a:ext cx="2062163" cy="1528763"/>
            <a:chOff x="2322258" y="1300936"/>
            <a:chExt cx="2061702" cy="1529449"/>
          </a:xfrm>
        </p:grpSpPr>
        <p:grpSp>
          <p:nvGrpSpPr>
            <p:cNvPr id="75819" name="Group 44"/>
            <p:cNvGrpSpPr>
              <a:grpSpLocks/>
            </p:cNvGrpSpPr>
            <p:nvPr/>
          </p:nvGrpSpPr>
          <p:grpSpPr bwMode="auto">
            <a:xfrm>
              <a:off x="2322258" y="1300936"/>
              <a:ext cx="2061702" cy="1529449"/>
              <a:chOff x="2510298" y="1981200"/>
              <a:chExt cx="2061702" cy="990600"/>
            </a:xfrm>
          </p:grpSpPr>
          <p:sp>
            <p:nvSpPr>
              <p:cNvPr id="50" name="Round Same Side Corner Rectangle 49"/>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ound Same Side Corner Rectangle 50"/>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5820" name="Group 45"/>
            <p:cNvGrpSpPr>
              <a:grpSpLocks/>
            </p:cNvGrpSpPr>
            <p:nvPr/>
          </p:nvGrpSpPr>
          <p:grpSpPr bwMode="auto">
            <a:xfrm>
              <a:off x="2402758" y="1747151"/>
              <a:ext cx="416641" cy="381000"/>
              <a:chOff x="2402758" y="1747151"/>
              <a:chExt cx="416641" cy="381000"/>
            </a:xfrm>
          </p:grpSpPr>
          <p:sp>
            <p:nvSpPr>
              <p:cNvPr id="48" name="Oval 47"/>
              <p:cNvSpPr/>
              <p:nvPr/>
            </p:nvSpPr>
            <p:spPr>
              <a:xfrm>
                <a:off x="2403203" y="1747224"/>
                <a:ext cx="415832" cy="38117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823" name="TextBox 48"/>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5</a:t>
                </a:r>
              </a:p>
            </p:txBody>
          </p:sp>
        </p:grpSp>
        <p:sp>
          <p:nvSpPr>
            <p:cNvPr id="47" name="TextBox 46"/>
            <p:cNvSpPr txBox="1"/>
            <p:nvPr/>
          </p:nvSpPr>
          <p:spPr>
            <a:xfrm>
              <a:off x="2819035" y="1747224"/>
              <a:ext cx="1539531" cy="1014867"/>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What leaves me feeling incomplete?</a:t>
              </a:r>
            </a:p>
          </p:txBody>
        </p:sp>
      </p:grpSp>
      <p:grpSp>
        <p:nvGrpSpPr>
          <p:cNvPr id="37" name="Group 36"/>
          <p:cNvGrpSpPr>
            <a:grpSpLocks/>
          </p:cNvGrpSpPr>
          <p:nvPr/>
        </p:nvGrpSpPr>
        <p:grpSpPr bwMode="auto">
          <a:xfrm>
            <a:off x="6553200" y="3165475"/>
            <a:ext cx="2062163" cy="1528763"/>
            <a:chOff x="2322258" y="1300936"/>
            <a:chExt cx="2061702" cy="1529449"/>
          </a:xfrm>
        </p:grpSpPr>
        <p:grpSp>
          <p:nvGrpSpPr>
            <p:cNvPr id="75812" name="Group 37"/>
            <p:cNvGrpSpPr>
              <a:grpSpLocks/>
            </p:cNvGrpSpPr>
            <p:nvPr/>
          </p:nvGrpSpPr>
          <p:grpSpPr bwMode="auto">
            <a:xfrm>
              <a:off x="2322258" y="1300936"/>
              <a:ext cx="2061702" cy="1529449"/>
              <a:chOff x="2510298" y="1981200"/>
              <a:chExt cx="2061702" cy="990600"/>
            </a:xfrm>
          </p:grpSpPr>
          <p:sp>
            <p:nvSpPr>
              <p:cNvPr id="43" name="Round Same Side Corner Rectangle 42"/>
              <p:cNvSpPr/>
              <p:nvPr/>
            </p:nvSpPr>
            <p:spPr>
              <a:xfrm>
                <a:off x="2510298" y="1981200"/>
                <a:ext cx="2056940" cy="228363"/>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ound Same Side Corner Rectangle 43"/>
              <p:cNvSpPr/>
              <p:nvPr/>
            </p:nvSpPr>
            <p:spPr>
              <a:xfrm flipV="1">
                <a:off x="2515060" y="2209563"/>
                <a:ext cx="2056940" cy="762237"/>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5813" name="Group 38"/>
            <p:cNvGrpSpPr>
              <a:grpSpLocks/>
            </p:cNvGrpSpPr>
            <p:nvPr/>
          </p:nvGrpSpPr>
          <p:grpSpPr bwMode="auto">
            <a:xfrm>
              <a:off x="2402758" y="1747151"/>
              <a:ext cx="416641" cy="381000"/>
              <a:chOff x="2402758" y="1747151"/>
              <a:chExt cx="416641" cy="381000"/>
            </a:xfrm>
          </p:grpSpPr>
          <p:sp>
            <p:nvSpPr>
              <p:cNvPr id="41" name="Oval 40"/>
              <p:cNvSpPr/>
              <p:nvPr/>
            </p:nvSpPr>
            <p:spPr>
              <a:xfrm>
                <a:off x="2403203" y="1747224"/>
                <a:ext cx="415832" cy="38117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816" name="TextBox 41"/>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6</a:t>
                </a:r>
              </a:p>
            </p:txBody>
          </p:sp>
        </p:grpSp>
        <p:sp>
          <p:nvSpPr>
            <p:cNvPr id="40" name="TextBox 39"/>
            <p:cNvSpPr txBox="1"/>
            <p:nvPr/>
          </p:nvSpPr>
          <p:spPr>
            <a:xfrm>
              <a:off x="2819035" y="1747224"/>
              <a:ext cx="1539531" cy="708343"/>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How clean is my slate?</a:t>
              </a:r>
            </a:p>
          </p:txBody>
        </p:sp>
      </p:grpSp>
      <p:grpSp>
        <p:nvGrpSpPr>
          <p:cNvPr id="60" name="Group 59"/>
          <p:cNvGrpSpPr>
            <a:grpSpLocks/>
          </p:cNvGrpSpPr>
          <p:nvPr/>
        </p:nvGrpSpPr>
        <p:grpSpPr bwMode="auto">
          <a:xfrm>
            <a:off x="1752600" y="1300163"/>
            <a:ext cx="2062163" cy="1530350"/>
            <a:chOff x="2322258" y="1300936"/>
            <a:chExt cx="2061702" cy="1529449"/>
          </a:xfrm>
        </p:grpSpPr>
        <p:grpSp>
          <p:nvGrpSpPr>
            <p:cNvPr id="75805" name="Group 76"/>
            <p:cNvGrpSpPr>
              <a:grpSpLocks/>
            </p:cNvGrpSpPr>
            <p:nvPr/>
          </p:nvGrpSpPr>
          <p:grpSpPr bwMode="auto">
            <a:xfrm>
              <a:off x="2322258" y="1300936"/>
              <a:ext cx="2061702" cy="1529449"/>
              <a:chOff x="2510298" y="1981200"/>
              <a:chExt cx="2061702" cy="990600"/>
            </a:xfrm>
          </p:grpSpPr>
          <p:sp>
            <p:nvSpPr>
              <p:cNvPr id="82" name="Round Same Side Corner Rectangle 81"/>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Round Same Side Corner Rectangle 82"/>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5806" name="Group 77"/>
            <p:cNvGrpSpPr>
              <a:grpSpLocks/>
            </p:cNvGrpSpPr>
            <p:nvPr/>
          </p:nvGrpSpPr>
          <p:grpSpPr bwMode="auto">
            <a:xfrm>
              <a:off x="2402758" y="1747151"/>
              <a:ext cx="416641" cy="381000"/>
              <a:chOff x="2402758" y="1747151"/>
              <a:chExt cx="416641" cy="381000"/>
            </a:xfrm>
          </p:grpSpPr>
          <p:sp>
            <p:nvSpPr>
              <p:cNvPr id="80" name="Oval 79"/>
              <p:cNvSpPr/>
              <p:nvPr/>
            </p:nvSpPr>
            <p:spPr>
              <a:xfrm>
                <a:off x="2403203" y="1746760"/>
                <a:ext cx="415832" cy="38077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809" name="TextBox 80"/>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1</a:t>
                </a:r>
              </a:p>
            </p:txBody>
          </p:sp>
        </p:grpSp>
        <p:sp>
          <p:nvSpPr>
            <p:cNvPr id="79" name="TextBox 78"/>
            <p:cNvSpPr txBox="1"/>
            <p:nvPr/>
          </p:nvSpPr>
          <p:spPr>
            <a:xfrm>
              <a:off x="2819035" y="1746760"/>
              <a:ext cx="1539531"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What gives meaning to my life?</a:t>
              </a:r>
            </a:p>
          </p:txBody>
        </p:sp>
      </p:grpSp>
      <p:grpSp>
        <p:nvGrpSpPr>
          <p:cNvPr id="61" name="Group 60"/>
          <p:cNvGrpSpPr>
            <a:grpSpLocks/>
          </p:cNvGrpSpPr>
          <p:nvPr/>
        </p:nvGrpSpPr>
        <p:grpSpPr bwMode="auto">
          <a:xfrm>
            <a:off x="4152900" y="1300163"/>
            <a:ext cx="2062163" cy="1530350"/>
            <a:chOff x="2322258" y="1300936"/>
            <a:chExt cx="2061702" cy="1529449"/>
          </a:xfrm>
        </p:grpSpPr>
        <p:grpSp>
          <p:nvGrpSpPr>
            <p:cNvPr id="75798" name="Group 69"/>
            <p:cNvGrpSpPr>
              <a:grpSpLocks/>
            </p:cNvGrpSpPr>
            <p:nvPr/>
          </p:nvGrpSpPr>
          <p:grpSpPr bwMode="auto">
            <a:xfrm>
              <a:off x="2322258" y="1300936"/>
              <a:ext cx="2061702" cy="1529449"/>
              <a:chOff x="2510298" y="1981200"/>
              <a:chExt cx="2061702" cy="990600"/>
            </a:xfrm>
          </p:grpSpPr>
          <p:sp>
            <p:nvSpPr>
              <p:cNvPr id="75" name="Round Same Side Corner Rectangle 74"/>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ound Same Side Corner Rectangle 75"/>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5799" name="Group 70"/>
            <p:cNvGrpSpPr>
              <a:grpSpLocks/>
            </p:cNvGrpSpPr>
            <p:nvPr/>
          </p:nvGrpSpPr>
          <p:grpSpPr bwMode="auto">
            <a:xfrm>
              <a:off x="2402758" y="1747151"/>
              <a:ext cx="416641" cy="381000"/>
              <a:chOff x="2402758" y="1747151"/>
              <a:chExt cx="416641" cy="381000"/>
            </a:xfrm>
          </p:grpSpPr>
          <p:sp>
            <p:nvSpPr>
              <p:cNvPr id="73" name="Oval 72"/>
              <p:cNvSpPr/>
              <p:nvPr/>
            </p:nvSpPr>
            <p:spPr>
              <a:xfrm>
                <a:off x="2403203" y="1746760"/>
                <a:ext cx="415832" cy="38077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802" name="TextBox 73"/>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2</a:t>
                </a:r>
              </a:p>
            </p:txBody>
          </p:sp>
        </p:grpSp>
        <p:sp>
          <p:nvSpPr>
            <p:cNvPr id="72" name="TextBox 71"/>
            <p:cNvSpPr txBox="1"/>
            <p:nvPr/>
          </p:nvSpPr>
          <p:spPr>
            <a:xfrm>
              <a:off x="2819035" y="1746760"/>
              <a:ext cx="1539531"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What guides me through decisions?</a:t>
              </a:r>
            </a:p>
          </p:txBody>
        </p:sp>
      </p:grpSp>
      <p:grpSp>
        <p:nvGrpSpPr>
          <p:cNvPr id="62" name="Group 61"/>
          <p:cNvGrpSpPr>
            <a:grpSpLocks/>
          </p:cNvGrpSpPr>
          <p:nvPr/>
        </p:nvGrpSpPr>
        <p:grpSpPr bwMode="auto">
          <a:xfrm>
            <a:off x="6553200" y="1300163"/>
            <a:ext cx="2062163" cy="1530350"/>
            <a:chOff x="2322258" y="1300936"/>
            <a:chExt cx="2061702" cy="1529449"/>
          </a:xfrm>
        </p:grpSpPr>
        <p:grpSp>
          <p:nvGrpSpPr>
            <p:cNvPr id="75791" name="Group 62"/>
            <p:cNvGrpSpPr>
              <a:grpSpLocks/>
            </p:cNvGrpSpPr>
            <p:nvPr/>
          </p:nvGrpSpPr>
          <p:grpSpPr bwMode="auto">
            <a:xfrm>
              <a:off x="2322258" y="1300936"/>
              <a:ext cx="2061702" cy="1529449"/>
              <a:chOff x="2510298" y="1981200"/>
              <a:chExt cx="2061702" cy="990600"/>
            </a:xfrm>
          </p:grpSpPr>
          <p:sp>
            <p:nvSpPr>
              <p:cNvPr id="68" name="Round Same Side Corner Rectangle 67"/>
              <p:cNvSpPr/>
              <p:nvPr/>
            </p:nvSpPr>
            <p:spPr>
              <a:xfrm>
                <a:off x="2510298" y="1981200"/>
                <a:ext cx="2056940" cy="228126"/>
              </a:xfrm>
              <a:prstGeom prst="round2SameRect">
                <a:avLst/>
              </a:prstGeom>
              <a:gradFill>
                <a:gsLst>
                  <a:gs pos="35000">
                    <a:schemeClr val="tx1">
                      <a:lumMod val="75000"/>
                      <a:lumOff val="25000"/>
                    </a:schemeClr>
                  </a:gs>
                  <a:gs pos="85000">
                    <a:schemeClr val="accent1">
                      <a:tint val="44500"/>
                      <a:satMod val="160000"/>
                    </a:schemeClr>
                  </a:gs>
                  <a:gs pos="100000">
                    <a:schemeClr val="accent1">
                      <a:tint val="23500"/>
                      <a:satMod val="160000"/>
                    </a:schemeClr>
                  </a:gs>
                </a:gsLst>
                <a:lin ang="1620000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ound Same Side Corner Rectangle 68"/>
              <p:cNvSpPr/>
              <p:nvPr/>
            </p:nvSpPr>
            <p:spPr>
              <a:xfrm flipV="1">
                <a:off x="2515060" y="2209326"/>
                <a:ext cx="2056940" cy="762474"/>
              </a:xfrm>
              <a:prstGeom prst="round2SameRect">
                <a:avLst/>
              </a:prstGeom>
              <a:solidFill>
                <a:schemeClr val="bg1"/>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5792" name="Group 63"/>
            <p:cNvGrpSpPr>
              <a:grpSpLocks/>
            </p:cNvGrpSpPr>
            <p:nvPr/>
          </p:nvGrpSpPr>
          <p:grpSpPr bwMode="auto">
            <a:xfrm>
              <a:off x="2402758" y="1747151"/>
              <a:ext cx="416641" cy="381000"/>
              <a:chOff x="2402758" y="1747151"/>
              <a:chExt cx="416641" cy="381000"/>
            </a:xfrm>
          </p:grpSpPr>
          <p:sp>
            <p:nvSpPr>
              <p:cNvPr id="66" name="Oval 65"/>
              <p:cNvSpPr/>
              <p:nvPr/>
            </p:nvSpPr>
            <p:spPr>
              <a:xfrm>
                <a:off x="2403203" y="1746760"/>
                <a:ext cx="415832" cy="38077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795" name="TextBox 66"/>
              <p:cNvSpPr txBox="1">
                <a:spLocks noChangeArrowheads="1"/>
              </p:cNvSpPr>
              <p:nvPr/>
            </p:nvSpPr>
            <p:spPr bwMode="auto">
              <a:xfrm>
                <a:off x="2458678" y="1747151"/>
                <a:ext cx="304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3</a:t>
                </a:r>
              </a:p>
            </p:txBody>
          </p:sp>
        </p:grpSp>
        <p:sp>
          <p:nvSpPr>
            <p:cNvPr id="65" name="TextBox 64"/>
            <p:cNvSpPr txBox="1"/>
            <p:nvPr/>
          </p:nvSpPr>
          <p:spPr>
            <a:xfrm>
              <a:off x="2819035" y="1746760"/>
              <a:ext cx="1539531" cy="1015402"/>
            </a:xfrm>
            <a:prstGeom prst="rect">
              <a:avLst/>
            </a:prstGeom>
            <a:noFill/>
          </p:spPr>
          <p:txBody>
            <a:bodyPr>
              <a:spAutoFit/>
            </a:bodyPr>
            <a:lstStyle/>
            <a:p>
              <a:pPr fontAlgn="auto">
                <a:spcBef>
                  <a:spcPts val="0"/>
                </a:spcBef>
                <a:spcAft>
                  <a:spcPts val="0"/>
                </a:spcAft>
                <a:defRPr/>
              </a:pPr>
              <a:r>
                <a:rPr lang="en-US" sz="2000" b="1" dirty="0">
                  <a:solidFill>
                    <a:schemeClr val="tx1">
                      <a:lumMod val="65000"/>
                      <a:lumOff val="35000"/>
                    </a:schemeClr>
                  </a:solidFill>
                  <a:latin typeface="+mn-lt"/>
                  <a:cs typeface="+mn-cs"/>
                </a:rPr>
                <a:t>What gives me faith in others?</a:t>
              </a:r>
            </a:p>
          </p:txBody>
        </p:sp>
      </p:grpSp>
      <p:sp>
        <p:nvSpPr>
          <p:cNvPr id="84" name="TextBox 83"/>
          <p:cNvSpPr txBox="1"/>
          <p:nvPr/>
        </p:nvSpPr>
        <p:spPr>
          <a:xfrm>
            <a:off x="1752600" y="604838"/>
            <a:ext cx="5630863" cy="461962"/>
          </a:xfrm>
          <a:prstGeom prst="rect">
            <a:avLst/>
          </a:prstGeom>
          <a:noFill/>
        </p:spPr>
        <p:txBody>
          <a:bodyPr>
            <a:spAutoFit/>
          </a:bodyPr>
          <a:lstStyle/>
          <a:p>
            <a:pPr fontAlgn="auto">
              <a:spcBef>
                <a:spcPts val="0"/>
              </a:spcBef>
              <a:spcAft>
                <a:spcPts val="0"/>
              </a:spcAft>
              <a:defRPr/>
            </a:pPr>
            <a:r>
              <a:rPr lang="en-US" sz="2400" b="1" dirty="0">
                <a:solidFill>
                  <a:schemeClr val="accent4">
                    <a:lumMod val="50000"/>
                  </a:schemeClr>
                </a:solidFill>
                <a:latin typeface="+mn-lt"/>
                <a:cs typeface="+mn-cs"/>
              </a:rPr>
              <a:t>Spiritual Growth</a:t>
            </a:r>
          </a:p>
        </p:txBody>
      </p:sp>
      <p:sp>
        <p:nvSpPr>
          <p:cNvPr id="85" name="TextBox 84"/>
          <p:cNvSpPr txBox="1"/>
          <p:nvPr/>
        </p:nvSpPr>
        <p:spPr>
          <a:xfrm>
            <a:off x="1752600" y="219075"/>
            <a:ext cx="2971800" cy="461963"/>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SELF-ASSESSMENT</a:t>
            </a:r>
          </a:p>
        </p:txBody>
      </p:sp>
      <p:grpSp>
        <p:nvGrpSpPr>
          <p:cNvPr id="75786" name="Group 85"/>
          <p:cNvGrpSpPr>
            <a:grpSpLocks/>
          </p:cNvGrpSpPr>
          <p:nvPr/>
        </p:nvGrpSpPr>
        <p:grpSpPr bwMode="auto">
          <a:xfrm>
            <a:off x="-14288" y="0"/>
            <a:ext cx="1687513" cy="6858000"/>
            <a:chOff x="-14747" y="-1"/>
            <a:chExt cx="1688687" cy="6858001"/>
          </a:xfrm>
        </p:grpSpPr>
        <p:sp>
          <p:nvSpPr>
            <p:cNvPr id="87" name="Rectangle 86"/>
            <p:cNvSpPr/>
            <p:nvPr/>
          </p:nvSpPr>
          <p:spPr>
            <a:xfrm>
              <a:off x="-14747" y="-1"/>
              <a:ext cx="1081840" cy="685800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8" name="Straight Connector 87"/>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Isosceles Triangle 88"/>
            <p:cNvSpPr/>
            <p:nvPr/>
          </p:nvSpPr>
          <p:spPr>
            <a:xfrm rot="5400000" flipH="1">
              <a:off x="987928" y="525250"/>
              <a:ext cx="762000" cy="610024"/>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790" name="TextBox 89"/>
            <p:cNvSpPr txBox="1">
              <a:spLocks noChangeArrowheads="1"/>
            </p:cNvSpPr>
            <p:nvPr/>
          </p:nvSpPr>
          <p:spPr bwMode="auto">
            <a:xfrm rot="-5400000">
              <a:off x="-2922654" y="3075056"/>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Spiritual Growth</a:t>
              </a:r>
            </a:p>
          </p:txBody>
        </p:sp>
      </p:grpSp>
      <p:pic>
        <p:nvPicPr>
          <p:cNvPr id="2" name="Page 3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066800" y="5638800"/>
            <a:ext cx="609600" cy="609600"/>
          </a:xfrm>
          <a:prstGeom prst="rect">
            <a:avLst/>
          </a:prstGeom>
        </p:spPr>
      </p:pic>
    </p:spTree>
    <p:custDataLst>
      <p:tags r:id="rId1"/>
    </p:custDataLst>
  </p:cSld>
  <p:clrMapOvr>
    <a:masterClrMapping/>
  </p:clrMapOvr>
  <p:transition advClick="0" advTm="5170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45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12838" y="3990975"/>
            <a:ext cx="8031162" cy="2867025"/>
          </a:xfrm>
          <a:prstGeom prst="rect">
            <a:avLst/>
          </a:prstGeom>
          <a:gradFill flip="none" rotWithShape="1">
            <a:gsLst>
              <a:gs pos="11000">
                <a:schemeClr val="bg1"/>
              </a:gs>
              <a:gs pos="63000">
                <a:schemeClr val="bg1">
                  <a:lumMod val="85000"/>
                </a:schemeClr>
              </a:gs>
              <a:gs pos="3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7826" name="Group 9"/>
          <p:cNvGrpSpPr>
            <a:grpSpLocks/>
          </p:cNvGrpSpPr>
          <p:nvPr/>
        </p:nvGrpSpPr>
        <p:grpSpPr bwMode="auto">
          <a:xfrm>
            <a:off x="-14288" y="0"/>
            <a:ext cx="1687513" cy="6858000"/>
            <a:chOff x="-14747" y="-1"/>
            <a:chExt cx="1688687" cy="6858001"/>
          </a:xfrm>
        </p:grpSpPr>
        <p:sp>
          <p:nvSpPr>
            <p:cNvPr id="11" name="Rectangle 10"/>
            <p:cNvSpPr/>
            <p:nvPr/>
          </p:nvSpPr>
          <p:spPr>
            <a:xfrm>
              <a:off x="-14747" y="-1"/>
              <a:ext cx="1081840" cy="685800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p:cNvCxnSpPr/>
            <p:nvPr/>
          </p:nvCxnSpPr>
          <p:spPr>
            <a:xfrm>
              <a:off x="1113163" y="-1"/>
              <a:ext cx="0" cy="6858001"/>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rot="5400000" flipH="1">
              <a:off x="987928" y="525250"/>
              <a:ext cx="762000" cy="610024"/>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841" name="TextBox 13"/>
            <p:cNvSpPr txBox="1">
              <a:spLocks noChangeArrowheads="1"/>
            </p:cNvSpPr>
            <p:nvPr/>
          </p:nvSpPr>
          <p:spPr bwMode="auto">
            <a:xfrm rot="-5400000">
              <a:off x="-2922654" y="3075056"/>
              <a:ext cx="6858000" cy="707886"/>
            </a:xfrm>
            <a:prstGeom prst="rect">
              <a:avLst/>
            </a:prstGeom>
            <a:noFill/>
            <a:ln w="9525">
              <a:noFill/>
              <a:miter lim="800000"/>
              <a:headEnd/>
              <a:tailEnd/>
            </a:ln>
          </p:spPr>
          <p:txBody>
            <a:bodyPr>
              <a:spAutoFit/>
            </a:bodyPr>
            <a:lstStyle/>
            <a:p>
              <a:pPr algn="ctr"/>
              <a:r>
                <a:rPr lang="en-US" sz="4000" b="1">
                  <a:solidFill>
                    <a:schemeClr val="bg1"/>
                  </a:solidFill>
                  <a:latin typeface="Calibri" pitchFamily="34" charset="0"/>
                </a:rPr>
                <a:t>Spiritual Growth</a:t>
              </a:r>
            </a:p>
          </p:txBody>
        </p:sp>
      </p:grpSp>
      <p:sp>
        <p:nvSpPr>
          <p:cNvPr id="15" name="TextBox 14"/>
          <p:cNvSpPr txBox="1"/>
          <p:nvPr/>
        </p:nvSpPr>
        <p:spPr>
          <a:xfrm>
            <a:off x="1703388" y="617538"/>
            <a:ext cx="2971800" cy="461962"/>
          </a:xfrm>
          <a:prstGeom prst="rect">
            <a:avLst/>
          </a:prstGeom>
          <a:noFill/>
        </p:spPr>
        <p:txBody>
          <a:bodyPr>
            <a:spAutoFit/>
          </a:bodyPr>
          <a:lstStyle/>
          <a:p>
            <a:pPr fontAlgn="auto">
              <a:spcBef>
                <a:spcPts val="0"/>
              </a:spcBef>
              <a:spcAft>
                <a:spcPts val="0"/>
              </a:spcAft>
              <a:defRPr/>
            </a:pPr>
            <a:r>
              <a:rPr lang="en-US" sz="2400" b="1" dirty="0">
                <a:solidFill>
                  <a:schemeClr val="tx1">
                    <a:lumMod val="50000"/>
                    <a:lumOff val="50000"/>
                  </a:schemeClr>
                </a:solidFill>
                <a:latin typeface="+mn-lt"/>
                <a:cs typeface="+mn-cs"/>
              </a:rPr>
              <a:t>ADDITIONAL ITEMS</a:t>
            </a:r>
          </a:p>
        </p:txBody>
      </p:sp>
      <p:grpSp>
        <p:nvGrpSpPr>
          <p:cNvPr id="77828" name="Group 16"/>
          <p:cNvGrpSpPr>
            <a:grpSpLocks/>
          </p:cNvGrpSpPr>
          <p:nvPr/>
        </p:nvGrpSpPr>
        <p:grpSpPr bwMode="auto">
          <a:xfrm>
            <a:off x="1368425" y="1377950"/>
            <a:ext cx="7599363" cy="4565650"/>
            <a:chOff x="1369140" y="1378039"/>
            <a:chExt cx="7598033" cy="4565561"/>
          </a:xfrm>
        </p:grpSpPr>
        <p:sp>
          <p:nvSpPr>
            <p:cNvPr id="18" name="Trapezoid 17"/>
            <p:cNvSpPr/>
            <p:nvPr/>
          </p:nvSpPr>
          <p:spPr>
            <a:xfrm rot="5400000">
              <a:off x="642722" y="2104457"/>
              <a:ext cx="3397184" cy="194434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rot="674775">
              <a:off x="2132594" y="3397300"/>
              <a:ext cx="2031644"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rapezoid 19"/>
            <p:cNvSpPr/>
            <p:nvPr/>
          </p:nvSpPr>
          <p:spPr>
            <a:xfrm rot="5400000">
              <a:off x="3019554" y="2467205"/>
              <a:ext cx="3821039" cy="2087198"/>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1371600" y="19238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I </a:t>
              </a:r>
              <a:r>
                <a:rPr lang="en-US" dirty="0" smtClean="0">
                  <a:latin typeface="+mn-lt"/>
                  <a:cs typeface="+mn-cs"/>
                </a:rPr>
                <a:t>really </a:t>
              </a:r>
              <a:r>
                <a:rPr lang="en-US" dirty="0">
                  <a:latin typeface="+mn-lt"/>
                  <a:cs typeface="+mn-cs"/>
                </a:rPr>
                <a:t>love or </a:t>
              </a:r>
              <a:r>
                <a:rPr lang="en-US" dirty="0" smtClean="0">
                  <a:latin typeface="+mn-lt"/>
                  <a:cs typeface="+mn-cs"/>
                </a:rPr>
                <a:t>would love </a:t>
              </a:r>
              <a:r>
                <a:rPr lang="en-US" dirty="0">
                  <a:latin typeface="+mn-lt"/>
                  <a:cs typeface="+mn-cs"/>
                </a:rPr>
                <a:t>to </a:t>
              </a:r>
              <a:r>
                <a:rPr lang="en-US" dirty="0" smtClean="0">
                  <a:latin typeface="+mn-lt"/>
                  <a:cs typeface="+mn-cs"/>
                </a:rPr>
                <a:t>have happen </a:t>
              </a:r>
              <a:r>
                <a:rPr lang="en-US" dirty="0">
                  <a:latin typeface="+mn-lt"/>
                  <a:cs typeface="+mn-cs"/>
                </a:rPr>
                <a:t>in this area is…</a:t>
              </a:r>
            </a:p>
          </p:txBody>
        </p:sp>
        <p:sp>
          <p:nvSpPr>
            <p:cNvPr id="22" name="TextBox 21"/>
            <p:cNvSpPr txBox="1"/>
            <p:nvPr/>
          </p:nvSpPr>
          <p:spPr>
            <a:xfrm>
              <a:off x="3939117" y="221638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One thing </a:t>
              </a:r>
              <a:r>
                <a:rPr lang="en-US" dirty="0" smtClean="0">
                  <a:latin typeface="+mn-lt"/>
                  <a:cs typeface="+mn-cs"/>
                </a:rPr>
                <a:t> I really </a:t>
              </a:r>
              <a:r>
                <a:rPr lang="en-US" dirty="0">
                  <a:latin typeface="+mn-lt"/>
                  <a:cs typeface="+mn-cs"/>
                </a:rPr>
                <a:t>hate or </a:t>
              </a:r>
              <a:r>
                <a:rPr lang="en-US" dirty="0" smtClean="0">
                  <a:latin typeface="+mn-lt"/>
                  <a:cs typeface="+mn-cs"/>
                </a:rPr>
                <a:t>would hate to have </a:t>
              </a:r>
              <a:r>
                <a:rPr lang="en-US" dirty="0">
                  <a:latin typeface="+mn-lt"/>
                  <a:cs typeface="+mn-cs"/>
                </a:rPr>
                <a:t>happen in this area is…</a:t>
              </a:r>
            </a:p>
          </p:txBody>
        </p:sp>
        <p:sp>
          <p:nvSpPr>
            <p:cNvPr id="23" name="Rectangle 22"/>
            <p:cNvSpPr/>
            <p:nvPr/>
          </p:nvSpPr>
          <p:spPr>
            <a:xfrm rot="674775">
              <a:off x="4713418" y="3835441"/>
              <a:ext cx="2033231" cy="312732"/>
            </a:xfrm>
            <a:prstGeom prst="rect">
              <a:avLst/>
            </a:prstGeom>
            <a:gradFill>
              <a:gsLst>
                <a:gs pos="44000">
                  <a:schemeClr val="tx2">
                    <a:lumMod val="50000"/>
                  </a:schemeClr>
                </a:gs>
                <a:gs pos="62000">
                  <a:schemeClr val="accent4">
                    <a:lumMod val="50000"/>
                  </a:schemeClr>
                </a:gs>
                <a:gs pos="95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rapezoid 23"/>
            <p:cNvSpPr/>
            <p:nvPr/>
          </p:nvSpPr>
          <p:spPr>
            <a:xfrm rot="5400000">
              <a:off x="5620198" y="2801377"/>
              <a:ext cx="4075033" cy="2209413"/>
            </a:xfrm>
            <a:prstGeom prst="trapezoid">
              <a:avLst/>
            </a:prstGeom>
            <a:gradFill flip="none" rotWithShape="1">
              <a:gsLst>
                <a:gs pos="14000">
                  <a:schemeClr val="bg1">
                    <a:lumMod val="75000"/>
                  </a:schemeClr>
                </a:gs>
                <a:gs pos="53000">
                  <a:schemeClr val="bg1"/>
                </a:gs>
                <a:gs pos="100000">
                  <a:schemeClr val="bg1">
                    <a:lumMod val="95000"/>
                  </a:schemeClr>
                </a:gs>
              </a:gsLst>
              <a:lin ang="8100000" scaled="1"/>
              <a:tileRect/>
            </a:gra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rot="615016">
              <a:off x="7491056" y="4165635"/>
              <a:ext cx="1476117" cy="601651"/>
            </a:xfrm>
            <a:prstGeom prst="rightArrow">
              <a:avLst/>
            </a:prstGeom>
            <a:gradFill>
              <a:gsLst>
                <a:gs pos="11000">
                  <a:schemeClr val="tx2">
                    <a:lumMod val="50000"/>
                  </a:schemeClr>
                </a:gs>
                <a:gs pos="32000">
                  <a:schemeClr val="accent4">
                    <a:lumMod val="50000"/>
                  </a:schemeClr>
                </a:gs>
                <a:gs pos="29000">
                  <a:schemeClr val="tx2">
                    <a:lumMod val="5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extBox 25"/>
            <p:cNvSpPr txBox="1"/>
            <p:nvPr/>
          </p:nvSpPr>
          <p:spPr>
            <a:xfrm>
              <a:off x="6722507" y="2533471"/>
              <a:ext cx="1981200" cy="1200329"/>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The most critical stressors/energy drains I need to fix here are…</a:t>
              </a:r>
            </a:p>
          </p:txBody>
        </p:sp>
      </p:grpSp>
      <p:pic>
        <p:nvPicPr>
          <p:cNvPr id="2" name="Page 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447800" y="5791200"/>
            <a:ext cx="609600" cy="609600"/>
          </a:xfrm>
          <a:prstGeom prst="rect">
            <a:avLst/>
          </a:prstGeom>
        </p:spPr>
      </p:pic>
    </p:spTree>
  </p:cSld>
  <p:clrMapOvr>
    <a:masterClrMapping/>
  </p:clrMapOvr>
  <p:transition advClick="0" advTm="47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19538"/>
            <a:ext cx="9144000" cy="2938462"/>
          </a:xfrm>
          <a:prstGeom prst="rect">
            <a:avLst/>
          </a:prstGeom>
          <a:gradFill>
            <a:gsLst>
              <a:gs pos="30000">
                <a:schemeClr val="bg1"/>
              </a:gs>
              <a:gs pos="66000">
                <a:schemeClr val="bg1">
                  <a:lumMod val="95000"/>
                </a:schemeClr>
              </a:gs>
              <a:gs pos="85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357188" y="381000"/>
            <a:ext cx="5205412" cy="461963"/>
          </a:xfrm>
          <a:prstGeom prst="rect">
            <a:avLst/>
          </a:prstGeom>
          <a:noFill/>
        </p:spPr>
        <p:txBody>
          <a:bodyPr>
            <a:spAutoFit/>
          </a:bodyPr>
          <a:lstStyle/>
          <a:p>
            <a:pPr fontAlgn="auto">
              <a:spcBef>
                <a:spcPts val="0"/>
              </a:spcBef>
              <a:spcAft>
                <a:spcPts val="0"/>
              </a:spcAft>
              <a:defRPr/>
            </a:pPr>
            <a:r>
              <a:rPr lang="en-US" sz="2400" b="1" dirty="0">
                <a:solidFill>
                  <a:schemeClr val="accent4">
                    <a:lumMod val="50000"/>
                  </a:schemeClr>
                </a:solidFill>
                <a:latin typeface="+mn-lt"/>
                <a:cs typeface="+mn-cs"/>
              </a:rPr>
              <a:t>SPIRITUAL GROWTH GOALS</a:t>
            </a:r>
          </a:p>
        </p:txBody>
      </p:sp>
      <p:grpSp>
        <p:nvGrpSpPr>
          <p:cNvPr id="79875" name="Group 255"/>
          <p:cNvGrpSpPr>
            <a:grpSpLocks/>
          </p:cNvGrpSpPr>
          <p:nvPr/>
        </p:nvGrpSpPr>
        <p:grpSpPr bwMode="auto">
          <a:xfrm>
            <a:off x="0" y="1198563"/>
            <a:ext cx="8677275" cy="4797425"/>
            <a:chOff x="19665" y="1198423"/>
            <a:chExt cx="8677582" cy="4797353"/>
          </a:xfrm>
        </p:grpSpPr>
        <p:grpSp>
          <p:nvGrpSpPr>
            <p:cNvPr id="79876" name="Group 12"/>
            <p:cNvGrpSpPr>
              <a:grpSpLocks/>
            </p:cNvGrpSpPr>
            <p:nvPr/>
          </p:nvGrpSpPr>
          <p:grpSpPr bwMode="auto">
            <a:xfrm>
              <a:off x="1371600" y="1204452"/>
              <a:ext cx="7315200" cy="1143000"/>
              <a:chOff x="990600" y="1524000"/>
              <a:chExt cx="7315200" cy="1143000"/>
            </a:xfrm>
          </p:grpSpPr>
          <p:sp>
            <p:nvSpPr>
              <p:cNvPr id="3" name="Rectangle 2"/>
              <p:cNvSpPr/>
              <p:nvPr/>
            </p:nvSpPr>
            <p:spPr>
              <a:xfrm>
                <a:off x="991263" y="1524321"/>
                <a:ext cx="7313872" cy="11429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Isosceles Triangle 7"/>
              <p:cNvSpPr/>
              <p:nvPr/>
            </p:nvSpPr>
            <p:spPr>
              <a:xfrm rot="5400000">
                <a:off x="972218" y="1949760"/>
                <a:ext cx="228597" cy="1905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9877" name="Group 13"/>
            <p:cNvGrpSpPr>
              <a:grpSpLocks/>
            </p:cNvGrpSpPr>
            <p:nvPr/>
          </p:nvGrpSpPr>
          <p:grpSpPr bwMode="auto">
            <a:xfrm>
              <a:off x="1371600" y="2403168"/>
              <a:ext cx="7315200" cy="1143000"/>
              <a:chOff x="990600" y="2722306"/>
              <a:chExt cx="7315200" cy="1143000"/>
            </a:xfrm>
          </p:grpSpPr>
          <p:sp>
            <p:nvSpPr>
              <p:cNvPr id="5" name="Rectangle 4"/>
              <p:cNvSpPr/>
              <p:nvPr/>
            </p:nvSpPr>
            <p:spPr>
              <a:xfrm>
                <a:off x="991263" y="2722455"/>
                <a:ext cx="7313872" cy="1142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Isosceles Triangle 9"/>
              <p:cNvSpPr/>
              <p:nvPr/>
            </p:nvSpPr>
            <p:spPr>
              <a:xfrm rot="5400000">
                <a:off x="972218" y="3268542"/>
                <a:ext cx="228597" cy="1905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9878" name="Group 14"/>
            <p:cNvGrpSpPr>
              <a:grpSpLocks/>
            </p:cNvGrpSpPr>
            <p:nvPr/>
          </p:nvGrpSpPr>
          <p:grpSpPr bwMode="auto">
            <a:xfrm>
              <a:off x="1362382" y="3601884"/>
              <a:ext cx="7324418" cy="1143000"/>
              <a:chOff x="981382" y="3915697"/>
              <a:chExt cx="7324418" cy="1143000"/>
            </a:xfrm>
          </p:grpSpPr>
          <p:sp>
            <p:nvSpPr>
              <p:cNvPr id="6" name="Rectangle 5"/>
              <p:cNvSpPr/>
              <p:nvPr/>
            </p:nvSpPr>
            <p:spPr>
              <a:xfrm>
                <a:off x="991263" y="3915675"/>
                <a:ext cx="7313872" cy="11429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Isosceles Triangle 10"/>
              <p:cNvSpPr/>
              <p:nvPr/>
            </p:nvSpPr>
            <p:spPr>
              <a:xfrm rot="5400000">
                <a:off x="962693" y="4461762"/>
                <a:ext cx="228597" cy="1905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9879" name="Group 15"/>
            <p:cNvGrpSpPr>
              <a:grpSpLocks/>
            </p:cNvGrpSpPr>
            <p:nvPr/>
          </p:nvGrpSpPr>
          <p:grpSpPr bwMode="auto">
            <a:xfrm>
              <a:off x="1371600" y="4800600"/>
              <a:ext cx="7315200" cy="1143000"/>
              <a:chOff x="990600" y="5120148"/>
              <a:chExt cx="7315200" cy="1143000"/>
            </a:xfrm>
          </p:grpSpPr>
          <p:sp>
            <p:nvSpPr>
              <p:cNvPr id="7" name="Rectangle 6"/>
              <p:cNvSpPr/>
              <p:nvPr/>
            </p:nvSpPr>
            <p:spPr>
              <a:xfrm>
                <a:off x="991263" y="5119954"/>
                <a:ext cx="7313872" cy="1142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Isosceles Triangle 11"/>
              <p:cNvSpPr/>
              <p:nvPr/>
            </p:nvSpPr>
            <p:spPr>
              <a:xfrm rot="5400000">
                <a:off x="973806" y="5620005"/>
                <a:ext cx="228597" cy="1905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7" name="TextBox 16"/>
            <p:cNvSpPr txBox="1"/>
            <p:nvPr/>
          </p:nvSpPr>
          <p:spPr>
            <a:xfrm>
              <a:off x="346702" y="1515918"/>
              <a:ext cx="1143040" cy="584191"/>
            </a:xfrm>
            <a:prstGeom prst="rect">
              <a:avLst/>
            </a:prstGeom>
            <a:noFill/>
          </p:spPr>
          <p:txBody>
            <a:bodyPr>
              <a:spAutoFit/>
            </a:bodyPr>
            <a:lstStyle/>
            <a:p>
              <a:pPr algn="ctr" fontAlgn="auto">
                <a:spcBef>
                  <a:spcPts val="0"/>
                </a:spcBef>
                <a:spcAft>
                  <a:spcPts val="0"/>
                </a:spcAft>
                <a:defRPr/>
              </a:pPr>
              <a:r>
                <a:rPr lang="en-US" sz="1600" b="1" dirty="0">
                  <a:solidFill>
                    <a:schemeClr val="accent4">
                      <a:lumMod val="50000"/>
                    </a:schemeClr>
                  </a:solidFill>
                  <a:latin typeface="+mn-lt"/>
                  <a:cs typeface="+mn-cs"/>
                </a:rPr>
                <a:t>30 </a:t>
              </a:r>
            </a:p>
            <a:p>
              <a:pPr algn="ctr" fontAlgn="auto">
                <a:spcBef>
                  <a:spcPts val="0"/>
                </a:spcBef>
                <a:spcAft>
                  <a:spcPts val="0"/>
                </a:spcAft>
                <a:defRPr/>
              </a:pPr>
              <a:r>
                <a:rPr lang="en-US" sz="1600" b="1" dirty="0">
                  <a:solidFill>
                    <a:schemeClr val="accent4">
                      <a:lumMod val="50000"/>
                    </a:schemeClr>
                  </a:solidFill>
                  <a:latin typeface="+mn-lt"/>
                  <a:cs typeface="+mn-cs"/>
                </a:rPr>
                <a:t>DAYS</a:t>
              </a:r>
            </a:p>
          </p:txBody>
        </p:sp>
        <p:sp>
          <p:nvSpPr>
            <p:cNvPr id="18" name="TextBox 17"/>
            <p:cNvSpPr txBox="1"/>
            <p:nvPr/>
          </p:nvSpPr>
          <p:spPr>
            <a:xfrm>
              <a:off x="157783" y="2720812"/>
              <a:ext cx="1331959" cy="584191"/>
            </a:xfrm>
            <a:prstGeom prst="rect">
              <a:avLst/>
            </a:prstGeom>
            <a:noFill/>
          </p:spPr>
          <p:txBody>
            <a:bodyPr>
              <a:spAutoFit/>
            </a:bodyPr>
            <a:lstStyle/>
            <a:p>
              <a:pPr algn="ctr" fontAlgn="auto">
                <a:spcBef>
                  <a:spcPts val="0"/>
                </a:spcBef>
                <a:spcAft>
                  <a:spcPts val="0"/>
                </a:spcAft>
                <a:defRPr/>
              </a:pPr>
              <a:r>
                <a:rPr lang="en-US" sz="1600" b="1" dirty="0">
                  <a:solidFill>
                    <a:schemeClr val="accent4">
                      <a:lumMod val="50000"/>
                    </a:schemeClr>
                  </a:solidFill>
                  <a:latin typeface="+mn-lt"/>
                  <a:cs typeface="+mn-cs"/>
                </a:rPr>
                <a:t>3 </a:t>
              </a:r>
            </a:p>
            <a:p>
              <a:pPr algn="ctr" fontAlgn="auto">
                <a:spcBef>
                  <a:spcPts val="0"/>
                </a:spcBef>
                <a:spcAft>
                  <a:spcPts val="0"/>
                </a:spcAft>
                <a:defRPr/>
              </a:pPr>
              <a:r>
                <a:rPr lang="en-US" sz="1600" b="1" dirty="0">
                  <a:solidFill>
                    <a:schemeClr val="accent4">
                      <a:lumMod val="50000"/>
                    </a:schemeClr>
                  </a:solidFill>
                  <a:latin typeface="+mn-lt"/>
                  <a:cs typeface="+mn-cs"/>
                </a:rPr>
                <a:t>MONTHS</a:t>
              </a:r>
            </a:p>
          </p:txBody>
        </p:sp>
        <p:sp>
          <p:nvSpPr>
            <p:cNvPr id="19" name="TextBox 18"/>
            <p:cNvSpPr txBox="1"/>
            <p:nvPr/>
          </p:nvSpPr>
          <p:spPr>
            <a:xfrm>
              <a:off x="157783" y="3920944"/>
              <a:ext cx="1331959" cy="584191"/>
            </a:xfrm>
            <a:prstGeom prst="rect">
              <a:avLst/>
            </a:prstGeom>
            <a:noFill/>
          </p:spPr>
          <p:txBody>
            <a:bodyPr>
              <a:spAutoFit/>
            </a:bodyPr>
            <a:lstStyle/>
            <a:p>
              <a:pPr algn="ctr" fontAlgn="auto">
                <a:spcBef>
                  <a:spcPts val="0"/>
                </a:spcBef>
                <a:spcAft>
                  <a:spcPts val="0"/>
                </a:spcAft>
                <a:defRPr/>
              </a:pPr>
              <a:r>
                <a:rPr lang="en-US" sz="1600" b="1" dirty="0">
                  <a:solidFill>
                    <a:schemeClr val="accent4">
                      <a:lumMod val="50000"/>
                    </a:schemeClr>
                  </a:solidFill>
                  <a:latin typeface="+mn-lt"/>
                  <a:cs typeface="+mn-cs"/>
                </a:rPr>
                <a:t>6 </a:t>
              </a:r>
            </a:p>
            <a:p>
              <a:pPr algn="ctr" fontAlgn="auto">
                <a:spcBef>
                  <a:spcPts val="0"/>
                </a:spcBef>
                <a:spcAft>
                  <a:spcPts val="0"/>
                </a:spcAft>
                <a:defRPr/>
              </a:pPr>
              <a:r>
                <a:rPr lang="en-US" sz="1600" b="1" dirty="0">
                  <a:solidFill>
                    <a:schemeClr val="accent4">
                      <a:lumMod val="50000"/>
                    </a:schemeClr>
                  </a:solidFill>
                  <a:latin typeface="+mn-lt"/>
                  <a:cs typeface="+mn-cs"/>
                </a:rPr>
                <a:t>MONTHS</a:t>
              </a:r>
            </a:p>
          </p:txBody>
        </p:sp>
        <p:sp>
          <p:nvSpPr>
            <p:cNvPr id="20" name="TextBox 19"/>
            <p:cNvSpPr txBox="1"/>
            <p:nvPr/>
          </p:nvSpPr>
          <p:spPr>
            <a:xfrm>
              <a:off x="19665" y="5071865"/>
              <a:ext cx="1470077" cy="585778"/>
            </a:xfrm>
            <a:prstGeom prst="rect">
              <a:avLst/>
            </a:prstGeom>
            <a:noFill/>
          </p:spPr>
          <p:txBody>
            <a:bodyPr>
              <a:spAutoFit/>
            </a:bodyPr>
            <a:lstStyle/>
            <a:p>
              <a:pPr algn="ctr" fontAlgn="auto">
                <a:spcBef>
                  <a:spcPts val="0"/>
                </a:spcBef>
                <a:spcAft>
                  <a:spcPts val="0"/>
                </a:spcAft>
                <a:defRPr/>
              </a:pPr>
              <a:r>
                <a:rPr lang="en-US" sz="1600" b="1" dirty="0">
                  <a:solidFill>
                    <a:schemeClr val="accent4">
                      <a:lumMod val="50000"/>
                    </a:schemeClr>
                  </a:solidFill>
                  <a:latin typeface="+mn-lt"/>
                  <a:cs typeface="+mn-cs"/>
                </a:rPr>
                <a:t>12 </a:t>
              </a:r>
            </a:p>
            <a:p>
              <a:pPr algn="ctr" fontAlgn="auto">
                <a:spcBef>
                  <a:spcPts val="0"/>
                </a:spcBef>
                <a:spcAft>
                  <a:spcPts val="0"/>
                </a:spcAft>
                <a:defRPr/>
              </a:pPr>
              <a:r>
                <a:rPr lang="en-US" sz="1600" b="1" dirty="0">
                  <a:solidFill>
                    <a:schemeClr val="accent4">
                      <a:lumMod val="50000"/>
                    </a:schemeClr>
                  </a:solidFill>
                  <a:latin typeface="+mn-lt"/>
                  <a:cs typeface="+mn-cs"/>
                </a:rPr>
                <a:t>MONTHS</a:t>
              </a:r>
            </a:p>
          </p:txBody>
        </p:sp>
        <p:grpSp>
          <p:nvGrpSpPr>
            <p:cNvPr id="79884" name="Group 120"/>
            <p:cNvGrpSpPr>
              <a:grpSpLocks/>
            </p:cNvGrpSpPr>
            <p:nvPr/>
          </p:nvGrpSpPr>
          <p:grpSpPr bwMode="auto">
            <a:xfrm>
              <a:off x="1752600" y="4721941"/>
              <a:ext cx="6886268" cy="1273835"/>
              <a:chOff x="1728019" y="1137660"/>
              <a:chExt cx="6886268" cy="1273835"/>
            </a:xfrm>
          </p:grpSpPr>
          <p:grpSp>
            <p:nvGrpSpPr>
              <p:cNvPr id="79980" name="Group 33"/>
              <p:cNvGrpSpPr>
                <a:grpSpLocks/>
              </p:cNvGrpSpPr>
              <p:nvPr/>
            </p:nvGrpSpPr>
            <p:grpSpPr bwMode="auto">
              <a:xfrm>
                <a:off x="2514600" y="1229647"/>
                <a:ext cx="1298378" cy="1034231"/>
                <a:chOff x="2514600" y="1229647"/>
                <a:chExt cx="1298378" cy="1034231"/>
              </a:xfrm>
            </p:grpSpPr>
            <p:sp>
              <p:nvSpPr>
                <p:cNvPr id="22" name="TextBox 21"/>
                <p:cNvSpPr txBox="1"/>
                <p:nvPr/>
              </p:nvSpPr>
              <p:spPr>
                <a:xfrm rot="16200000">
                  <a:off x="2173237" y="1571712"/>
                  <a:ext cx="990586"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PRAYER</a:t>
                  </a:r>
                </a:p>
              </p:txBody>
            </p:sp>
            <p:grpSp>
              <p:nvGrpSpPr>
                <p:cNvPr id="80007" name="Group 26"/>
                <p:cNvGrpSpPr>
                  <a:grpSpLocks/>
                </p:cNvGrpSpPr>
                <p:nvPr/>
              </p:nvGrpSpPr>
              <p:grpSpPr bwMode="auto">
                <a:xfrm>
                  <a:off x="2822378" y="1288026"/>
                  <a:ext cx="990600" cy="975852"/>
                  <a:chOff x="-2426110" y="2801268"/>
                  <a:chExt cx="990600" cy="975852"/>
                </a:xfrm>
              </p:grpSpPr>
              <p:sp>
                <p:nvSpPr>
                  <p:cNvPr id="26" name="Rectangle 25"/>
                  <p:cNvSpPr/>
                  <p:nvPr/>
                </p:nvSpPr>
                <p:spPr>
                  <a:xfrm>
                    <a:off x="-2425966" y="2802391"/>
                    <a:ext cx="990635" cy="97471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346588" y="2896053"/>
                    <a:ext cx="838230" cy="608003"/>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81" name="Group 34"/>
              <p:cNvGrpSpPr>
                <a:grpSpLocks/>
              </p:cNvGrpSpPr>
              <p:nvPr/>
            </p:nvGrpSpPr>
            <p:grpSpPr bwMode="auto">
              <a:xfrm>
                <a:off x="4890674" y="1230645"/>
                <a:ext cx="1343852" cy="1033233"/>
                <a:chOff x="4572000" y="1230645"/>
                <a:chExt cx="1343852" cy="1033233"/>
              </a:xfrm>
            </p:grpSpPr>
            <p:sp>
              <p:nvSpPr>
                <p:cNvPr id="23" name="TextBox 22"/>
                <p:cNvSpPr txBox="1"/>
                <p:nvPr/>
              </p:nvSpPr>
              <p:spPr>
                <a:xfrm rot="16200000">
                  <a:off x="4231927" y="1572506"/>
                  <a:ext cx="988999"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MEANING</a:t>
                  </a:r>
                </a:p>
              </p:txBody>
            </p:sp>
            <p:grpSp>
              <p:nvGrpSpPr>
                <p:cNvPr id="80003" name="Group 27"/>
                <p:cNvGrpSpPr>
                  <a:grpSpLocks/>
                </p:cNvGrpSpPr>
                <p:nvPr/>
              </p:nvGrpSpPr>
              <p:grpSpPr bwMode="auto">
                <a:xfrm>
                  <a:off x="4925252" y="1288026"/>
                  <a:ext cx="990600" cy="975852"/>
                  <a:chOff x="-2426110" y="2801268"/>
                  <a:chExt cx="990600" cy="975852"/>
                </a:xfrm>
              </p:grpSpPr>
              <p:sp>
                <p:nvSpPr>
                  <p:cNvPr id="29" name="Rectangle 28"/>
                  <p:cNvSpPr/>
                  <p:nvPr/>
                </p:nvSpPr>
                <p:spPr>
                  <a:xfrm>
                    <a:off x="-2426491" y="2802391"/>
                    <a:ext cx="990635" cy="97471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347113" y="2896053"/>
                    <a:ext cx="838230" cy="608003"/>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82" name="Group 35"/>
              <p:cNvGrpSpPr>
                <a:grpSpLocks/>
              </p:cNvGrpSpPr>
              <p:nvPr/>
            </p:nvGrpSpPr>
            <p:grpSpPr bwMode="auto">
              <a:xfrm>
                <a:off x="7312222" y="1137660"/>
                <a:ext cx="1302065" cy="1273835"/>
                <a:chOff x="7312222" y="1137660"/>
                <a:chExt cx="1302065" cy="1273835"/>
              </a:xfrm>
            </p:grpSpPr>
            <p:sp>
              <p:nvSpPr>
                <p:cNvPr id="24" name="TextBox 23"/>
                <p:cNvSpPr txBox="1"/>
                <p:nvPr/>
              </p:nvSpPr>
              <p:spPr>
                <a:xfrm rot="16200000">
                  <a:off x="6829546" y="1620924"/>
                  <a:ext cx="1273156"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FAITH</a:t>
                  </a:r>
                </a:p>
              </p:txBody>
            </p:sp>
            <p:grpSp>
              <p:nvGrpSpPr>
                <p:cNvPr id="79999" name="Group 30"/>
                <p:cNvGrpSpPr>
                  <a:grpSpLocks/>
                </p:cNvGrpSpPr>
                <p:nvPr/>
              </p:nvGrpSpPr>
              <p:grpSpPr bwMode="auto">
                <a:xfrm>
                  <a:off x="7623687" y="1288026"/>
                  <a:ext cx="990600" cy="975852"/>
                  <a:chOff x="-2426110" y="2801268"/>
                  <a:chExt cx="990600" cy="975852"/>
                </a:xfrm>
              </p:grpSpPr>
              <p:sp>
                <p:nvSpPr>
                  <p:cNvPr id="32" name="Rectangle 31"/>
                  <p:cNvSpPr/>
                  <p:nvPr/>
                </p:nvSpPr>
                <p:spPr>
                  <a:xfrm>
                    <a:off x="-2426505" y="2802391"/>
                    <a:ext cx="990635" cy="97471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347127" y="2896053"/>
                    <a:ext cx="838230" cy="608003"/>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83" name="Group 105"/>
              <p:cNvGrpSpPr>
                <a:grpSpLocks/>
              </p:cNvGrpSpPr>
              <p:nvPr/>
            </p:nvGrpSpPr>
            <p:grpSpPr bwMode="auto">
              <a:xfrm>
                <a:off x="1728019" y="1455544"/>
                <a:ext cx="762000" cy="599583"/>
                <a:chOff x="-2895600" y="1991217"/>
                <a:chExt cx="762000" cy="599583"/>
              </a:xfrm>
            </p:grpSpPr>
            <p:cxnSp>
              <p:nvCxnSpPr>
                <p:cNvPr id="107" name="Straight Connector 106"/>
                <p:cNvCxnSpPr/>
                <p:nvPr/>
              </p:nvCxnSpPr>
              <p:spPr>
                <a:xfrm>
                  <a:off x="-2894924" y="1991507"/>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4924" y="2191529"/>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4924" y="2391551"/>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894924" y="2591573"/>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9984" name="Group 110"/>
              <p:cNvGrpSpPr>
                <a:grpSpLocks/>
              </p:cNvGrpSpPr>
              <p:nvPr/>
            </p:nvGrpSpPr>
            <p:grpSpPr bwMode="auto">
              <a:xfrm>
                <a:off x="4113926" y="1455544"/>
                <a:ext cx="762000" cy="599583"/>
                <a:chOff x="-2895600" y="1991217"/>
                <a:chExt cx="762000" cy="599583"/>
              </a:xfrm>
            </p:grpSpPr>
            <p:cxnSp>
              <p:nvCxnSpPr>
                <p:cNvPr id="112" name="Straight Connector 111"/>
                <p:cNvCxnSpPr/>
                <p:nvPr/>
              </p:nvCxnSpPr>
              <p:spPr>
                <a:xfrm>
                  <a:off x="-2894733" y="1991507"/>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894733" y="2191529"/>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94733" y="2391551"/>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894733" y="2591573"/>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9985" name="Group 115"/>
              <p:cNvGrpSpPr>
                <a:grpSpLocks/>
              </p:cNvGrpSpPr>
              <p:nvPr/>
            </p:nvGrpSpPr>
            <p:grpSpPr bwMode="auto">
              <a:xfrm>
                <a:off x="6535474" y="1455544"/>
                <a:ext cx="762000" cy="599583"/>
                <a:chOff x="-2895600" y="1991217"/>
                <a:chExt cx="762000" cy="599583"/>
              </a:xfrm>
            </p:grpSpPr>
            <p:cxnSp>
              <p:nvCxnSpPr>
                <p:cNvPr id="117" name="Straight Connector 116"/>
                <p:cNvCxnSpPr/>
                <p:nvPr/>
              </p:nvCxnSpPr>
              <p:spPr>
                <a:xfrm>
                  <a:off x="-2895259" y="1991507"/>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5259" y="2191529"/>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895259" y="2391551"/>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95259" y="2591573"/>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9885" name="Group 121"/>
            <p:cNvGrpSpPr>
              <a:grpSpLocks/>
            </p:cNvGrpSpPr>
            <p:nvPr/>
          </p:nvGrpSpPr>
          <p:grpSpPr bwMode="auto">
            <a:xfrm>
              <a:off x="1752600" y="2381061"/>
              <a:ext cx="6886268" cy="1165107"/>
              <a:chOff x="1728019" y="1229647"/>
              <a:chExt cx="6886268" cy="1165107"/>
            </a:xfrm>
          </p:grpSpPr>
          <p:grpSp>
            <p:nvGrpSpPr>
              <p:cNvPr id="79950" name="Group 122"/>
              <p:cNvGrpSpPr>
                <a:grpSpLocks/>
              </p:cNvGrpSpPr>
              <p:nvPr/>
            </p:nvGrpSpPr>
            <p:grpSpPr bwMode="auto">
              <a:xfrm>
                <a:off x="2514600" y="1229647"/>
                <a:ext cx="1298378" cy="1034231"/>
                <a:chOff x="2514600" y="1229647"/>
                <a:chExt cx="1298378" cy="1034231"/>
              </a:xfrm>
            </p:grpSpPr>
            <p:sp>
              <p:nvSpPr>
                <p:cNvPr id="149" name="TextBox 148"/>
                <p:cNvSpPr txBox="1"/>
                <p:nvPr/>
              </p:nvSpPr>
              <p:spPr>
                <a:xfrm rot="16200000">
                  <a:off x="2173237" y="1570977"/>
                  <a:ext cx="990586"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PRAYER</a:t>
                  </a:r>
                </a:p>
              </p:txBody>
            </p:sp>
            <p:grpSp>
              <p:nvGrpSpPr>
                <p:cNvPr id="79977" name="Group 149"/>
                <p:cNvGrpSpPr>
                  <a:grpSpLocks/>
                </p:cNvGrpSpPr>
                <p:nvPr/>
              </p:nvGrpSpPr>
              <p:grpSpPr bwMode="auto">
                <a:xfrm>
                  <a:off x="2822378" y="1288026"/>
                  <a:ext cx="990600" cy="975852"/>
                  <a:chOff x="-2426110" y="2801268"/>
                  <a:chExt cx="990600" cy="975852"/>
                </a:xfrm>
              </p:grpSpPr>
              <p:sp>
                <p:nvSpPr>
                  <p:cNvPr id="151" name="Rectangle 150"/>
                  <p:cNvSpPr/>
                  <p:nvPr/>
                </p:nvSpPr>
                <p:spPr>
                  <a:xfrm>
                    <a:off x="-2425966" y="2801657"/>
                    <a:ext cx="990635" cy="97629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2" name="Rectangle 151"/>
                  <p:cNvSpPr/>
                  <p:nvPr/>
                </p:nvSpPr>
                <p:spPr>
                  <a:xfrm>
                    <a:off x="-2346588" y="2895318"/>
                    <a:ext cx="838230" cy="60959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51" name="Group 123"/>
              <p:cNvGrpSpPr>
                <a:grpSpLocks/>
              </p:cNvGrpSpPr>
              <p:nvPr/>
            </p:nvGrpSpPr>
            <p:grpSpPr bwMode="auto">
              <a:xfrm>
                <a:off x="4890674" y="1230645"/>
                <a:ext cx="1343852" cy="1033233"/>
                <a:chOff x="4572000" y="1230645"/>
                <a:chExt cx="1343852" cy="1033233"/>
              </a:xfrm>
            </p:grpSpPr>
            <p:sp>
              <p:nvSpPr>
                <p:cNvPr id="145" name="TextBox 144"/>
                <p:cNvSpPr txBox="1"/>
                <p:nvPr/>
              </p:nvSpPr>
              <p:spPr>
                <a:xfrm rot="16200000">
                  <a:off x="4231134" y="1572565"/>
                  <a:ext cx="990586"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MEANING</a:t>
                  </a:r>
                </a:p>
              </p:txBody>
            </p:sp>
            <p:grpSp>
              <p:nvGrpSpPr>
                <p:cNvPr id="79973" name="Group 145"/>
                <p:cNvGrpSpPr>
                  <a:grpSpLocks/>
                </p:cNvGrpSpPr>
                <p:nvPr/>
              </p:nvGrpSpPr>
              <p:grpSpPr bwMode="auto">
                <a:xfrm>
                  <a:off x="4925252" y="1288026"/>
                  <a:ext cx="990600" cy="975852"/>
                  <a:chOff x="-2426110" y="2801268"/>
                  <a:chExt cx="990600" cy="975852"/>
                </a:xfrm>
              </p:grpSpPr>
              <p:sp>
                <p:nvSpPr>
                  <p:cNvPr id="147" name="Rectangle 146"/>
                  <p:cNvSpPr/>
                  <p:nvPr/>
                </p:nvSpPr>
                <p:spPr>
                  <a:xfrm>
                    <a:off x="-2426491" y="2801657"/>
                    <a:ext cx="990635" cy="97629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Rectangle 147"/>
                  <p:cNvSpPr/>
                  <p:nvPr/>
                </p:nvSpPr>
                <p:spPr>
                  <a:xfrm>
                    <a:off x="-2347113" y="2895318"/>
                    <a:ext cx="838230" cy="609591"/>
                  </a:xfrm>
                  <a:prstGeom prst="rec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52" name="Group 124"/>
              <p:cNvGrpSpPr>
                <a:grpSpLocks/>
              </p:cNvGrpSpPr>
              <p:nvPr/>
            </p:nvGrpSpPr>
            <p:grpSpPr bwMode="auto">
              <a:xfrm>
                <a:off x="7312222" y="1237884"/>
                <a:ext cx="1302065" cy="1156870"/>
                <a:chOff x="7312222" y="1237884"/>
                <a:chExt cx="1302065" cy="1156870"/>
              </a:xfrm>
            </p:grpSpPr>
            <p:sp>
              <p:nvSpPr>
                <p:cNvPr id="141" name="TextBox 140"/>
                <p:cNvSpPr txBox="1"/>
                <p:nvPr/>
              </p:nvSpPr>
              <p:spPr>
                <a:xfrm rot="16200000">
                  <a:off x="6887489" y="1662258"/>
                  <a:ext cx="1157270"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FAITH</a:t>
                  </a:r>
                </a:p>
              </p:txBody>
            </p:sp>
            <p:grpSp>
              <p:nvGrpSpPr>
                <p:cNvPr id="79969" name="Group 141"/>
                <p:cNvGrpSpPr>
                  <a:grpSpLocks/>
                </p:cNvGrpSpPr>
                <p:nvPr/>
              </p:nvGrpSpPr>
              <p:grpSpPr bwMode="auto">
                <a:xfrm>
                  <a:off x="7623687" y="1288026"/>
                  <a:ext cx="990600" cy="975852"/>
                  <a:chOff x="-2426110" y="2801268"/>
                  <a:chExt cx="990600" cy="975852"/>
                </a:xfrm>
              </p:grpSpPr>
              <p:sp>
                <p:nvSpPr>
                  <p:cNvPr id="143" name="Rectangle 142"/>
                  <p:cNvSpPr/>
                  <p:nvPr/>
                </p:nvSpPr>
                <p:spPr>
                  <a:xfrm>
                    <a:off x="-2426505" y="2801657"/>
                    <a:ext cx="990635" cy="97629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Rectangle 143"/>
                  <p:cNvSpPr/>
                  <p:nvPr/>
                </p:nvSpPr>
                <p:spPr>
                  <a:xfrm>
                    <a:off x="-2347127" y="2895318"/>
                    <a:ext cx="838230" cy="609591"/>
                  </a:xfrm>
                  <a:prstGeom prst="rect">
                    <a:avLst/>
                  </a:prstGeom>
                  <a:blipFill>
                    <a:blip r:embed="rId10"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53" name="Group 125"/>
              <p:cNvGrpSpPr>
                <a:grpSpLocks/>
              </p:cNvGrpSpPr>
              <p:nvPr/>
            </p:nvGrpSpPr>
            <p:grpSpPr bwMode="auto">
              <a:xfrm>
                <a:off x="1728019" y="1455544"/>
                <a:ext cx="762000" cy="599583"/>
                <a:chOff x="-2895600" y="1991217"/>
                <a:chExt cx="762000" cy="599583"/>
              </a:xfrm>
            </p:grpSpPr>
            <p:cxnSp>
              <p:nvCxnSpPr>
                <p:cNvPr id="137" name="Straight Connector 136"/>
                <p:cNvCxnSpPr/>
                <p:nvPr/>
              </p:nvCxnSpPr>
              <p:spPr>
                <a:xfrm>
                  <a:off x="-2894924" y="1990773"/>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894924" y="2190795"/>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894924" y="2390817"/>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894924" y="2590839"/>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9954" name="Group 126"/>
              <p:cNvGrpSpPr>
                <a:grpSpLocks/>
              </p:cNvGrpSpPr>
              <p:nvPr/>
            </p:nvGrpSpPr>
            <p:grpSpPr bwMode="auto">
              <a:xfrm>
                <a:off x="4113926" y="1455544"/>
                <a:ext cx="762000" cy="599583"/>
                <a:chOff x="-2895600" y="1991217"/>
                <a:chExt cx="762000" cy="599583"/>
              </a:xfrm>
            </p:grpSpPr>
            <p:cxnSp>
              <p:nvCxnSpPr>
                <p:cNvPr id="133" name="Straight Connector 132"/>
                <p:cNvCxnSpPr/>
                <p:nvPr/>
              </p:nvCxnSpPr>
              <p:spPr>
                <a:xfrm>
                  <a:off x="-2894733" y="1990773"/>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94733" y="2190795"/>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894733" y="2390817"/>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894733" y="2590839"/>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9955" name="Group 127"/>
              <p:cNvGrpSpPr>
                <a:grpSpLocks/>
              </p:cNvGrpSpPr>
              <p:nvPr/>
            </p:nvGrpSpPr>
            <p:grpSpPr bwMode="auto">
              <a:xfrm>
                <a:off x="6535474" y="1455544"/>
                <a:ext cx="762000" cy="599583"/>
                <a:chOff x="-2895600" y="1991217"/>
                <a:chExt cx="762000" cy="599583"/>
              </a:xfrm>
            </p:grpSpPr>
            <p:cxnSp>
              <p:nvCxnSpPr>
                <p:cNvPr id="129" name="Straight Connector 128"/>
                <p:cNvCxnSpPr/>
                <p:nvPr/>
              </p:nvCxnSpPr>
              <p:spPr>
                <a:xfrm>
                  <a:off x="-2895259" y="1990773"/>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895259" y="2190795"/>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895259" y="2390817"/>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895259" y="2590839"/>
                  <a:ext cx="762027"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9886" name="Group 183"/>
            <p:cNvGrpSpPr>
              <a:grpSpLocks/>
            </p:cNvGrpSpPr>
            <p:nvPr/>
          </p:nvGrpSpPr>
          <p:grpSpPr bwMode="auto">
            <a:xfrm>
              <a:off x="1752600" y="3625352"/>
              <a:ext cx="6886268" cy="1175247"/>
              <a:chOff x="1728019" y="1229647"/>
              <a:chExt cx="6886268" cy="1175247"/>
            </a:xfrm>
          </p:grpSpPr>
          <p:grpSp>
            <p:nvGrpSpPr>
              <p:cNvPr id="79920" name="Group 184"/>
              <p:cNvGrpSpPr>
                <a:grpSpLocks/>
              </p:cNvGrpSpPr>
              <p:nvPr/>
            </p:nvGrpSpPr>
            <p:grpSpPr bwMode="auto">
              <a:xfrm>
                <a:off x="2514600" y="1229647"/>
                <a:ext cx="1298378" cy="1034231"/>
                <a:chOff x="2514600" y="1229647"/>
                <a:chExt cx="1298378" cy="1034231"/>
              </a:xfrm>
            </p:grpSpPr>
            <p:sp>
              <p:nvSpPr>
                <p:cNvPr id="211" name="TextBox 210"/>
                <p:cNvSpPr txBox="1"/>
                <p:nvPr/>
              </p:nvSpPr>
              <p:spPr>
                <a:xfrm rot="16200000">
                  <a:off x="2173237" y="1571268"/>
                  <a:ext cx="990585"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PRAYER</a:t>
                  </a:r>
                </a:p>
              </p:txBody>
            </p:sp>
            <p:grpSp>
              <p:nvGrpSpPr>
                <p:cNvPr id="79947" name="Group 211"/>
                <p:cNvGrpSpPr>
                  <a:grpSpLocks/>
                </p:cNvGrpSpPr>
                <p:nvPr/>
              </p:nvGrpSpPr>
              <p:grpSpPr bwMode="auto">
                <a:xfrm>
                  <a:off x="2822378" y="1288026"/>
                  <a:ext cx="990600" cy="975852"/>
                  <a:chOff x="-2426110" y="2801268"/>
                  <a:chExt cx="990600" cy="975852"/>
                </a:xfrm>
              </p:grpSpPr>
              <p:sp>
                <p:nvSpPr>
                  <p:cNvPr id="213" name="Rectangle 212"/>
                  <p:cNvSpPr/>
                  <p:nvPr/>
                </p:nvSpPr>
                <p:spPr>
                  <a:xfrm>
                    <a:off x="-2425966" y="2801948"/>
                    <a:ext cx="990635" cy="97471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 name="Rectangle 213"/>
                  <p:cNvSpPr/>
                  <p:nvPr/>
                </p:nvSpPr>
                <p:spPr>
                  <a:xfrm>
                    <a:off x="-2346588" y="2895609"/>
                    <a:ext cx="838230" cy="608004"/>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21" name="Group 185"/>
              <p:cNvGrpSpPr>
                <a:grpSpLocks/>
              </p:cNvGrpSpPr>
              <p:nvPr/>
            </p:nvGrpSpPr>
            <p:grpSpPr bwMode="auto">
              <a:xfrm>
                <a:off x="4890674" y="1230645"/>
                <a:ext cx="1343852" cy="1033233"/>
                <a:chOff x="4572000" y="1230645"/>
                <a:chExt cx="1343852" cy="1033233"/>
              </a:xfrm>
            </p:grpSpPr>
            <p:sp>
              <p:nvSpPr>
                <p:cNvPr id="207" name="TextBox 206"/>
                <p:cNvSpPr txBox="1"/>
                <p:nvPr/>
              </p:nvSpPr>
              <p:spPr>
                <a:xfrm rot="16200000">
                  <a:off x="4231928" y="1572062"/>
                  <a:ext cx="988997"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MEANING</a:t>
                  </a:r>
                </a:p>
              </p:txBody>
            </p:sp>
            <p:grpSp>
              <p:nvGrpSpPr>
                <p:cNvPr id="79943" name="Group 207"/>
                <p:cNvGrpSpPr>
                  <a:grpSpLocks/>
                </p:cNvGrpSpPr>
                <p:nvPr/>
              </p:nvGrpSpPr>
              <p:grpSpPr bwMode="auto">
                <a:xfrm>
                  <a:off x="4925252" y="1288026"/>
                  <a:ext cx="990600" cy="975852"/>
                  <a:chOff x="-2426110" y="2801268"/>
                  <a:chExt cx="990600" cy="975852"/>
                </a:xfrm>
              </p:grpSpPr>
              <p:sp>
                <p:nvSpPr>
                  <p:cNvPr id="209" name="Rectangle 208"/>
                  <p:cNvSpPr/>
                  <p:nvPr/>
                </p:nvSpPr>
                <p:spPr>
                  <a:xfrm>
                    <a:off x="-2426491" y="2801948"/>
                    <a:ext cx="990635" cy="97471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Rectangle 209"/>
                  <p:cNvSpPr/>
                  <p:nvPr/>
                </p:nvSpPr>
                <p:spPr>
                  <a:xfrm>
                    <a:off x="-2347113" y="2895609"/>
                    <a:ext cx="838230" cy="608004"/>
                  </a:xfrm>
                  <a:prstGeom prst="rec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22" name="Group 186"/>
              <p:cNvGrpSpPr>
                <a:grpSpLocks/>
              </p:cNvGrpSpPr>
              <p:nvPr/>
            </p:nvGrpSpPr>
            <p:grpSpPr bwMode="auto">
              <a:xfrm>
                <a:off x="7312222" y="1237883"/>
                <a:ext cx="1302065" cy="1167011"/>
                <a:chOff x="7312222" y="1237883"/>
                <a:chExt cx="1302065" cy="1167011"/>
              </a:xfrm>
            </p:grpSpPr>
            <p:sp>
              <p:nvSpPr>
                <p:cNvPr id="203" name="TextBox 202"/>
                <p:cNvSpPr txBox="1"/>
                <p:nvPr/>
              </p:nvSpPr>
              <p:spPr>
                <a:xfrm rot="16200000">
                  <a:off x="6882727" y="1667311"/>
                  <a:ext cx="1166794"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FAITH</a:t>
                  </a:r>
                </a:p>
              </p:txBody>
            </p:sp>
            <p:grpSp>
              <p:nvGrpSpPr>
                <p:cNvPr id="79939" name="Group 203"/>
                <p:cNvGrpSpPr>
                  <a:grpSpLocks/>
                </p:cNvGrpSpPr>
                <p:nvPr/>
              </p:nvGrpSpPr>
              <p:grpSpPr bwMode="auto">
                <a:xfrm>
                  <a:off x="7623687" y="1288026"/>
                  <a:ext cx="990600" cy="975852"/>
                  <a:chOff x="-2426110" y="2801268"/>
                  <a:chExt cx="990600" cy="975852"/>
                </a:xfrm>
              </p:grpSpPr>
              <p:sp>
                <p:nvSpPr>
                  <p:cNvPr id="205" name="Rectangle 204"/>
                  <p:cNvSpPr/>
                  <p:nvPr/>
                </p:nvSpPr>
                <p:spPr>
                  <a:xfrm>
                    <a:off x="-2426505" y="2801948"/>
                    <a:ext cx="990635" cy="97471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6" name="Rectangle 205"/>
                  <p:cNvSpPr/>
                  <p:nvPr/>
                </p:nvSpPr>
                <p:spPr>
                  <a:xfrm>
                    <a:off x="-2347127" y="2895609"/>
                    <a:ext cx="838230" cy="608004"/>
                  </a:xfrm>
                  <a:prstGeom prst="rec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923" name="Group 187"/>
              <p:cNvGrpSpPr>
                <a:grpSpLocks/>
              </p:cNvGrpSpPr>
              <p:nvPr/>
            </p:nvGrpSpPr>
            <p:grpSpPr bwMode="auto">
              <a:xfrm>
                <a:off x="1728019" y="1455544"/>
                <a:ext cx="762000" cy="599583"/>
                <a:chOff x="-2895600" y="1991217"/>
                <a:chExt cx="762000" cy="599583"/>
              </a:xfrm>
            </p:grpSpPr>
            <p:cxnSp>
              <p:nvCxnSpPr>
                <p:cNvPr id="199" name="Straight Connector 198"/>
                <p:cNvCxnSpPr/>
                <p:nvPr/>
              </p:nvCxnSpPr>
              <p:spPr>
                <a:xfrm>
                  <a:off x="-2894924" y="1991064"/>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894924" y="2191086"/>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894924" y="2391108"/>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894924" y="2591130"/>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9924" name="Group 188"/>
              <p:cNvGrpSpPr>
                <a:grpSpLocks/>
              </p:cNvGrpSpPr>
              <p:nvPr/>
            </p:nvGrpSpPr>
            <p:grpSpPr bwMode="auto">
              <a:xfrm>
                <a:off x="4113926" y="1455544"/>
                <a:ext cx="762000" cy="599583"/>
                <a:chOff x="-2895600" y="1991217"/>
                <a:chExt cx="762000" cy="599583"/>
              </a:xfrm>
            </p:grpSpPr>
            <p:cxnSp>
              <p:nvCxnSpPr>
                <p:cNvPr id="195" name="Straight Connector 194"/>
                <p:cNvCxnSpPr/>
                <p:nvPr/>
              </p:nvCxnSpPr>
              <p:spPr>
                <a:xfrm>
                  <a:off x="-2894733" y="1991064"/>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894733" y="2191086"/>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894733" y="2391108"/>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894733" y="2591130"/>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9925" name="Group 189"/>
              <p:cNvGrpSpPr>
                <a:grpSpLocks/>
              </p:cNvGrpSpPr>
              <p:nvPr/>
            </p:nvGrpSpPr>
            <p:grpSpPr bwMode="auto">
              <a:xfrm>
                <a:off x="6535474" y="1455544"/>
                <a:ext cx="762000" cy="599583"/>
                <a:chOff x="-2895600" y="1991217"/>
                <a:chExt cx="762000" cy="599583"/>
              </a:xfrm>
            </p:grpSpPr>
            <p:cxnSp>
              <p:nvCxnSpPr>
                <p:cNvPr id="191" name="Straight Connector 190"/>
                <p:cNvCxnSpPr/>
                <p:nvPr/>
              </p:nvCxnSpPr>
              <p:spPr>
                <a:xfrm>
                  <a:off x="-2895259" y="1991064"/>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895259" y="2191086"/>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895259" y="2391108"/>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895259" y="2591130"/>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79887" name="Group 214"/>
            <p:cNvGrpSpPr>
              <a:grpSpLocks/>
            </p:cNvGrpSpPr>
            <p:nvPr/>
          </p:nvGrpSpPr>
          <p:grpSpPr bwMode="auto">
            <a:xfrm>
              <a:off x="1752600" y="1198424"/>
              <a:ext cx="6886268" cy="1149027"/>
              <a:chOff x="1728019" y="1229647"/>
              <a:chExt cx="6886268" cy="1149027"/>
            </a:xfrm>
          </p:grpSpPr>
          <p:grpSp>
            <p:nvGrpSpPr>
              <p:cNvPr id="79890" name="Group 215"/>
              <p:cNvGrpSpPr>
                <a:grpSpLocks/>
              </p:cNvGrpSpPr>
              <p:nvPr/>
            </p:nvGrpSpPr>
            <p:grpSpPr bwMode="auto">
              <a:xfrm>
                <a:off x="2514600" y="1229647"/>
                <a:ext cx="1298378" cy="1034231"/>
                <a:chOff x="2514600" y="1229647"/>
                <a:chExt cx="1298378" cy="1034231"/>
              </a:xfrm>
            </p:grpSpPr>
            <p:sp>
              <p:nvSpPr>
                <p:cNvPr id="242" name="TextBox 241"/>
                <p:cNvSpPr txBox="1"/>
                <p:nvPr/>
              </p:nvSpPr>
              <p:spPr>
                <a:xfrm rot="16200000">
                  <a:off x="2173237" y="1570945"/>
                  <a:ext cx="990586"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PRAYER</a:t>
                  </a:r>
                </a:p>
              </p:txBody>
            </p:sp>
            <p:grpSp>
              <p:nvGrpSpPr>
                <p:cNvPr id="79917" name="Group 242"/>
                <p:cNvGrpSpPr>
                  <a:grpSpLocks/>
                </p:cNvGrpSpPr>
                <p:nvPr/>
              </p:nvGrpSpPr>
              <p:grpSpPr bwMode="auto">
                <a:xfrm>
                  <a:off x="2822378" y="1288026"/>
                  <a:ext cx="990600" cy="975852"/>
                  <a:chOff x="-2426110" y="2801268"/>
                  <a:chExt cx="990600" cy="975852"/>
                </a:xfrm>
              </p:grpSpPr>
              <p:sp>
                <p:nvSpPr>
                  <p:cNvPr id="244" name="Rectangle 243"/>
                  <p:cNvSpPr/>
                  <p:nvPr/>
                </p:nvSpPr>
                <p:spPr>
                  <a:xfrm>
                    <a:off x="-2425966" y="2801624"/>
                    <a:ext cx="990635" cy="97629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 name="Rectangle 244"/>
                  <p:cNvSpPr/>
                  <p:nvPr/>
                </p:nvSpPr>
                <p:spPr>
                  <a:xfrm>
                    <a:off x="-2346588" y="2895286"/>
                    <a:ext cx="838230" cy="609591"/>
                  </a:xfrm>
                  <a:prstGeom prst="rec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891" name="Group 216"/>
              <p:cNvGrpSpPr>
                <a:grpSpLocks/>
              </p:cNvGrpSpPr>
              <p:nvPr/>
            </p:nvGrpSpPr>
            <p:grpSpPr bwMode="auto">
              <a:xfrm>
                <a:off x="4890674" y="1230645"/>
                <a:ext cx="1343852" cy="1033233"/>
                <a:chOff x="4572000" y="1230645"/>
                <a:chExt cx="1343852" cy="1033233"/>
              </a:xfrm>
            </p:grpSpPr>
            <p:sp>
              <p:nvSpPr>
                <p:cNvPr id="238" name="TextBox 237"/>
                <p:cNvSpPr txBox="1"/>
                <p:nvPr/>
              </p:nvSpPr>
              <p:spPr>
                <a:xfrm rot="16200000">
                  <a:off x="4231134" y="1572532"/>
                  <a:ext cx="990586"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MEANING</a:t>
                  </a:r>
                </a:p>
              </p:txBody>
            </p:sp>
            <p:grpSp>
              <p:nvGrpSpPr>
                <p:cNvPr id="79913" name="Group 238"/>
                <p:cNvGrpSpPr>
                  <a:grpSpLocks/>
                </p:cNvGrpSpPr>
                <p:nvPr/>
              </p:nvGrpSpPr>
              <p:grpSpPr bwMode="auto">
                <a:xfrm>
                  <a:off x="4925252" y="1288026"/>
                  <a:ext cx="990600" cy="975852"/>
                  <a:chOff x="-2426110" y="2801268"/>
                  <a:chExt cx="990600" cy="975852"/>
                </a:xfrm>
              </p:grpSpPr>
              <p:sp>
                <p:nvSpPr>
                  <p:cNvPr id="240" name="Rectangle 239"/>
                  <p:cNvSpPr/>
                  <p:nvPr/>
                </p:nvSpPr>
                <p:spPr>
                  <a:xfrm>
                    <a:off x="-2426491" y="2801624"/>
                    <a:ext cx="990635" cy="97629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1" name="Rectangle 240"/>
                  <p:cNvSpPr/>
                  <p:nvPr/>
                </p:nvSpPr>
                <p:spPr>
                  <a:xfrm>
                    <a:off x="-2347113" y="2895286"/>
                    <a:ext cx="838230" cy="609591"/>
                  </a:xfrm>
                  <a:prstGeom prst="rec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892" name="Group 217"/>
              <p:cNvGrpSpPr>
                <a:grpSpLocks/>
              </p:cNvGrpSpPr>
              <p:nvPr/>
            </p:nvGrpSpPr>
            <p:grpSpPr bwMode="auto">
              <a:xfrm>
                <a:off x="7312222" y="1237883"/>
                <a:ext cx="1302065" cy="1140791"/>
                <a:chOff x="7312222" y="1237883"/>
                <a:chExt cx="1302065" cy="1140791"/>
              </a:xfrm>
            </p:grpSpPr>
            <p:sp>
              <p:nvSpPr>
                <p:cNvPr id="234" name="TextBox 233"/>
                <p:cNvSpPr txBox="1"/>
                <p:nvPr/>
              </p:nvSpPr>
              <p:spPr>
                <a:xfrm rot="16200000">
                  <a:off x="6895426" y="1654288"/>
                  <a:ext cx="1141396" cy="307986"/>
                </a:xfrm>
                <a:prstGeom prst="rect">
                  <a:avLst/>
                </a:prstGeom>
                <a:noFill/>
              </p:spPr>
              <p:txBody>
                <a:bodyPr>
                  <a:spAutoFit/>
                </a:bodyPr>
                <a:lstStyle/>
                <a:p>
                  <a:pPr algn="ctr" fontAlgn="auto">
                    <a:spcBef>
                      <a:spcPts val="0"/>
                    </a:spcBef>
                    <a:spcAft>
                      <a:spcPts val="0"/>
                    </a:spcAft>
                    <a:defRPr/>
                  </a:pPr>
                  <a:r>
                    <a:rPr lang="en-US" sz="1400" b="1" dirty="0">
                      <a:solidFill>
                        <a:schemeClr val="accent4">
                          <a:lumMod val="50000"/>
                        </a:schemeClr>
                      </a:solidFill>
                      <a:latin typeface="+mn-lt"/>
                      <a:cs typeface="+mn-cs"/>
                    </a:rPr>
                    <a:t>FAITH</a:t>
                  </a:r>
                </a:p>
              </p:txBody>
            </p:sp>
            <p:grpSp>
              <p:nvGrpSpPr>
                <p:cNvPr id="79909" name="Group 234"/>
                <p:cNvGrpSpPr>
                  <a:grpSpLocks/>
                </p:cNvGrpSpPr>
                <p:nvPr/>
              </p:nvGrpSpPr>
              <p:grpSpPr bwMode="auto">
                <a:xfrm>
                  <a:off x="7623687" y="1288026"/>
                  <a:ext cx="990600" cy="975852"/>
                  <a:chOff x="-2426110" y="2801268"/>
                  <a:chExt cx="990600" cy="975852"/>
                </a:xfrm>
              </p:grpSpPr>
              <p:sp>
                <p:nvSpPr>
                  <p:cNvPr id="236" name="Rectangle 235"/>
                  <p:cNvSpPr/>
                  <p:nvPr/>
                </p:nvSpPr>
                <p:spPr>
                  <a:xfrm>
                    <a:off x="-2426505" y="2801624"/>
                    <a:ext cx="990635" cy="97629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7" name="Rectangle 236"/>
                  <p:cNvSpPr/>
                  <p:nvPr/>
                </p:nvSpPr>
                <p:spPr>
                  <a:xfrm>
                    <a:off x="-2347127" y="2895286"/>
                    <a:ext cx="838230" cy="609591"/>
                  </a:xfrm>
                  <a:prstGeom prst="rect">
                    <a:avLst/>
                  </a:prstGeom>
                  <a:blipFill>
                    <a:blip r:embed="rId10"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79893" name="Group 218"/>
              <p:cNvGrpSpPr>
                <a:grpSpLocks/>
              </p:cNvGrpSpPr>
              <p:nvPr/>
            </p:nvGrpSpPr>
            <p:grpSpPr bwMode="auto">
              <a:xfrm>
                <a:off x="1728019" y="1455544"/>
                <a:ext cx="762000" cy="599583"/>
                <a:chOff x="-2895600" y="1991217"/>
                <a:chExt cx="762000" cy="599583"/>
              </a:xfrm>
            </p:grpSpPr>
            <p:cxnSp>
              <p:nvCxnSpPr>
                <p:cNvPr id="230" name="Straight Connector 229"/>
                <p:cNvCxnSpPr/>
                <p:nvPr/>
              </p:nvCxnSpPr>
              <p:spPr>
                <a:xfrm>
                  <a:off x="-2894924" y="1990741"/>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894924" y="2190763"/>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894924" y="2390785"/>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2894924" y="2590807"/>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9894" name="Group 219"/>
              <p:cNvGrpSpPr>
                <a:grpSpLocks/>
              </p:cNvGrpSpPr>
              <p:nvPr/>
            </p:nvGrpSpPr>
            <p:grpSpPr bwMode="auto">
              <a:xfrm>
                <a:off x="4113926" y="1455544"/>
                <a:ext cx="762000" cy="599583"/>
                <a:chOff x="-2895600" y="1991217"/>
                <a:chExt cx="762000" cy="599583"/>
              </a:xfrm>
            </p:grpSpPr>
            <p:cxnSp>
              <p:nvCxnSpPr>
                <p:cNvPr id="226" name="Straight Connector 225"/>
                <p:cNvCxnSpPr/>
                <p:nvPr/>
              </p:nvCxnSpPr>
              <p:spPr>
                <a:xfrm>
                  <a:off x="-2894733" y="1990741"/>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894733" y="2190763"/>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894733" y="2390785"/>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2894733" y="2590807"/>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9895" name="Group 220"/>
              <p:cNvGrpSpPr>
                <a:grpSpLocks/>
              </p:cNvGrpSpPr>
              <p:nvPr/>
            </p:nvGrpSpPr>
            <p:grpSpPr bwMode="auto">
              <a:xfrm>
                <a:off x="6535474" y="1455544"/>
                <a:ext cx="762000" cy="599583"/>
                <a:chOff x="-2895600" y="1991217"/>
                <a:chExt cx="762000" cy="599583"/>
              </a:xfrm>
            </p:grpSpPr>
            <p:cxnSp>
              <p:nvCxnSpPr>
                <p:cNvPr id="222" name="Straight Connector 221"/>
                <p:cNvCxnSpPr/>
                <p:nvPr/>
              </p:nvCxnSpPr>
              <p:spPr>
                <a:xfrm>
                  <a:off x="-2895259" y="1990741"/>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895259" y="2190763"/>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2895259" y="2390785"/>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895259" y="2590807"/>
                  <a:ext cx="76202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3" name="Straight Connector 252"/>
            <p:cNvCxnSpPr/>
            <p:nvPr/>
          </p:nvCxnSpPr>
          <p:spPr>
            <a:xfrm>
              <a:off x="1362738" y="1198423"/>
              <a:ext cx="732339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372263" y="5943389"/>
              <a:ext cx="732498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age 3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381000" y="5791200"/>
            <a:ext cx="609600" cy="609600"/>
          </a:xfrm>
          <a:prstGeom prst="rect">
            <a:avLst/>
          </a:prstGeom>
        </p:spPr>
      </p:pic>
    </p:spTree>
  </p:cSld>
  <p:clrMapOvr>
    <a:masterClrMapping/>
  </p:clrMapOvr>
  <p:transition advClick="0" advTm="34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16450" y="1066800"/>
            <a:ext cx="4164013" cy="4648200"/>
          </a:xfrm>
          <a:prstGeom prst="rect">
            <a:avLst/>
          </a:prstGeom>
          <a:noFill/>
        </p:spPr>
        <p:txBody>
          <a:bodyPr>
            <a:spAutoFit/>
          </a:bodyPr>
          <a:lstStyle/>
          <a:p>
            <a:pPr fontAlgn="auto">
              <a:spcBef>
                <a:spcPts val="0"/>
              </a:spcBef>
              <a:spcAft>
                <a:spcPts val="0"/>
              </a:spcAft>
              <a:defRPr/>
            </a:pPr>
            <a:r>
              <a:rPr lang="en-US" sz="2800" dirty="0">
                <a:solidFill>
                  <a:schemeClr val="tx1">
                    <a:lumMod val="75000"/>
                    <a:lumOff val="25000"/>
                  </a:schemeClr>
                </a:solidFill>
                <a:latin typeface="+mn-lt"/>
                <a:cs typeface="+mn-cs"/>
              </a:rPr>
              <a:t>Keeping the whole family on schedule and organized can be challenging.</a:t>
            </a:r>
          </a:p>
          <a:p>
            <a:pPr fontAlgn="auto">
              <a:spcBef>
                <a:spcPts val="0"/>
              </a:spcBef>
              <a:spcAft>
                <a:spcPts val="0"/>
              </a:spcAft>
              <a:defRPr/>
            </a:pPr>
            <a:endParaRPr lang="en-US" sz="2800" dirty="0">
              <a:solidFill>
                <a:schemeClr val="tx1">
                  <a:lumMod val="75000"/>
                  <a:lumOff val="25000"/>
                </a:schemeClr>
              </a:solidFill>
              <a:latin typeface="+mn-lt"/>
              <a:cs typeface="+mn-cs"/>
            </a:endParaRPr>
          </a:p>
          <a:p>
            <a:pPr fontAlgn="auto">
              <a:spcBef>
                <a:spcPts val="0"/>
              </a:spcBef>
              <a:spcAft>
                <a:spcPts val="0"/>
              </a:spcAft>
              <a:defRPr/>
            </a:pPr>
            <a:r>
              <a:rPr lang="en-US" sz="2000" dirty="0">
                <a:solidFill>
                  <a:schemeClr val="tx1">
                    <a:lumMod val="75000"/>
                    <a:lumOff val="25000"/>
                  </a:schemeClr>
                </a:solidFill>
                <a:latin typeface="+mn-lt"/>
                <a:cs typeface="+mn-cs"/>
              </a:rPr>
              <a:t>For some great ideas on organizing everyone and communicating activities, visit: </a:t>
            </a:r>
            <a:r>
              <a:rPr lang="en-US" sz="2000" dirty="0">
                <a:solidFill>
                  <a:schemeClr val="tx1">
                    <a:lumMod val="75000"/>
                    <a:lumOff val="25000"/>
                  </a:schemeClr>
                </a:solidFill>
                <a:latin typeface="+mn-lt"/>
                <a:cs typeface="+mn-cs"/>
                <a:hlinkClick r:id="rId5"/>
              </a:rPr>
              <a:t>www.tipjunkie.com/family-schedule</a:t>
            </a:r>
            <a:r>
              <a:rPr lang="en-US" sz="2400" dirty="0">
                <a:solidFill>
                  <a:schemeClr val="tx1">
                    <a:lumMod val="75000"/>
                    <a:lumOff val="25000"/>
                  </a:schemeClr>
                </a:solidFill>
                <a:latin typeface="+mn-lt"/>
                <a:cs typeface="+mn-cs"/>
              </a:rPr>
              <a:t/>
            </a:r>
            <a:br>
              <a:rPr lang="en-US" sz="2400" dirty="0">
                <a:solidFill>
                  <a:schemeClr val="tx1">
                    <a:lumMod val="75000"/>
                    <a:lumOff val="25000"/>
                  </a:schemeClr>
                </a:solidFill>
                <a:latin typeface="+mn-lt"/>
                <a:cs typeface="+mn-cs"/>
              </a:rPr>
            </a:br>
            <a:endParaRPr lang="en-US" sz="2400" dirty="0">
              <a:solidFill>
                <a:schemeClr val="tx1">
                  <a:lumMod val="75000"/>
                  <a:lumOff val="25000"/>
                </a:schemeClr>
              </a:solidFill>
              <a:latin typeface="+mn-lt"/>
              <a:cs typeface="+mn-cs"/>
            </a:endParaRPr>
          </a:p>
          <a:p>
            <a:pPr fontAlgn="auto">
              <a:spcBef>
                <a:spcPts val="0"/>
              </a:spcBef>
              <a:spcAft>
                <a:spcPts val="0"/>
              </a:spcAft>
              <a:defRPr/>
            </a:pPr>
            <a:r>
              <a:rPr lang="en-US" sz="2000" dirty="0">
                <a:solidFill>
                  <a:schemeClr val="tx1">
                    <a:lumMod val="75000"/>
                    <a:lumOff val="25000"/>
                  </a:schemeClr>
                </a:solidFill>
                <a:latin typeface="+mn-lt"/>
                <a:cs typeface="+mn-cs"/>
              </a:rPr>
              <a:t>For an online family calendar and mobile app that also works with Outlook, visit:</a:t>
            </a:r>
          </a:p>
          <a:p>
            <a:pPr fontAlgn="auto">
              <a:spcBef>
                <a:spcPts val="0"/>
              </a:spcBef>
              <a:spcAft>
                <a:spcPts val="0"/>
              </a:spcAft>
              <a:defRPr/>
            </a:pPr>
            <a:r>
              <a:rPr lang="en-US" sz="2000" dirty="0">
                <a:solidFill>
                  <a:schemeClr val="tx1">
                    <a:lumMod val="75000"/>
                    <a:lumOff val="25000"/>
                  </a:schemeClr>
                </a:solidFill>
                <a:latin typeface="+mn-lt"/>
                <a:cs typeface="+mn-cs"/>
                <a:hlinkClick r:id="rId6"/>
              </a:rPr>
              <a:t>www.cozi.com</a:t>
            </a:r>
            <a:endParaRPr lang="en-US" sz="2400" dirty="0">
              <a:solidFill>
                <a:schemeClr val="tx1">
                  <a:lumMod val="75000"/>
                  <a:lumOff val="25000"/>
                </a:schemeClr>
              </a:solidFill>
              <a:latin typeface="+mn-lt"/>
              <a:cs typeface="+mn-cs"/>
            </a:endParaRPr>
          </a:p>
        </p:txBody>
      </p:sp>
      <p:grpSp>
        <p:nvGrpSpPr>
          <p:cNvPr id="81922" name="Group 3"/>
          <p:cNvGrpSpPr>
            <a:grpSpLocks/>
          </p:cNvGrpSpPr>
          <p:nvPr/>
        </p:nvGrpSpPr>
        <p:grpSpPr bwMode="auto">
          <a:xfrm>
            <a:off x="-14288" y="0"/>
            <a:ext cx="4613276" cy="6858000"/>
            <a:chOff x="-14748" y="0"/>
            <a:chExt cx="4613787" cy="6858000"/>
          </a:xfrm>
        </p:grpSpPr>
        <p:grpSp>
          <p:nvGrpSpPr>
            <p:cNvPr id="81923" name="Group 1"/>
            <p:cNvGrpSpPr>
              <a:grpSpLocks/>
            </p:cNvGrpSpPr>
            <p:nvPr/>
          </p:nvGrpSpPr>
          <p:grpSpPr bwMode="auto">
            <a:xfrm>
              <a:off x="-14748" y="0"/>
              <a:ext cx="4613787" cy="6858000"/>
              <a:chOff x="-14748" y="0"/>
              <a:chExt cx="4613787" cy="6858000"/>
            </a:xfrm>
          </p:grpSpPr>
          <p:sp>
            <p:nvSpPr>
              <p:cNvPr id="3" name="Rectangle 2"/>
              <p:cNvSpPr/>
              <p:nvPr/>
            </p:nvSpPr>
            <p:spPr>
              <a:xfrm>
                <a:off x="-14748" y="0"/>
                <a:ext cx="4004119"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4038589" y="0"/>
                <a:ext cx="0" cy="685800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flipH="1">
                <a:off x="3913205" y="525429"/>
                <a:ext cx="762000" cy="609668"/>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1924" name="TextBox 9"/>
            <p:cNvSpPr txBox="1">
              <a:spLocks noChangeArrowheads="1"/>
            </p:cNvSpPr>
            <p:nvPr/>
          </p:nvSpPr>
          <p:spPr bwMode="auto">
            <a:xfrm>
              <a:off x="671052" y="1588530"/>
              <a:ext cx="2895600" cy="1754326"/>
            </a:xfrm>
            <a:prstGeom prst="rect">
              <a:avLst/>
            </a:prstGeom>
            <a:noFill/>
            <a:ln w="9525">
              <a:noFill/>
              <a:miter lim="800000"/>
              <a:headEnd/>
              <a:tailEnd/>
            </a:ln>
          </p:spPr>
          <p:txBody>
            <a:bodyPr>
              <a:spAutoFit/>
            </a:bodyPr>
            <a:lstStyle/>
            <a:p>
              <a:r>
                <a:rPr lang="en-US" sz="3600" b="1">
                  <a:solidFill>
                    <a:schemeClr val="bg1"/>
                  </a:solidFill>
                  <a:latin typeface="Calibri" pitchFamily="34" charset="0"/>
                </a:rPr>
                <a:t>Work―Life Resources </a:t>
              </a:r>
            </a:p>
            <a:p>
              <a:r>
                <a:rPr lang="en-US" sz="3600" b="1">
                  <a:solidFill>
                    <a:schemeClr val="bg1"/>
                  </a:solidFill>
                  <a:latin typeface="Calibri" pitchFamily="34" charset="0"/>
                </a:rPr>
                <a:t>&amp; Tools</a:t>
              </a:r>
            </a:p>
          </p:txBody>
        </p:sp>
      </p:grpSp>
      <p:pic>
        <p:nvPicPr>
          <p:cNvPr id="2" name="Page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85800" y="5867400"/>
            <a:ext cx="609600" cy="609600"/>
          </a:xfrm>
          <a:prstGeom prst="rect">
            <a:avLst/>
          </a:prstGeom>
        </p:spPr>
      </p:pic>
    </p:spTree>
  </p:cSld>
  <p:clrMapOvr>
    <a:masterClrMapping/>
  </p:clrMapOvr>
  <p:transition advClick="0" advTm="477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7"/>
          <p:cNvGrpSpPr>
            <a:grpSpLocks/>
          </p:cNvGrpSpPr>
          <p:nvPr/>
        </p:nvGrpSpPr>
        <p:grpSpPr bwMode="auto">
          <a:xfrm>
            <a:off x="-14288" y="0"/>
            <a:ext cx="4613276" cy="6858000"/>
            <a:chOff x="-14748" y="0"/>
            <a:chExt cx="4613787" cy="6858000"/>
          </a:xfrm>
        </p:grpSpPr>
        <p:grpSp>
          <p:nvGrpSpPr>
            <p:cNvPr id="83971" name="Group 1"/>
            <p:cNvGrpSpPr>
              <a:grpSpLocks/>
            </p:cNvGrpSpPr>
            <p:nvPr/>
          </p:nvGrpSpPr>
          <p:grpSpPr bwMode="auto">
            <a:xfrm>
              <a:off x="-14748" y="0"/>
              <a:ext cx="4613787" cy="6858000"/>
              <a:chOff x="-14748" y="0"/>
              <a:chExt cx="4613787" cy="6858000"/>
            </a:xfrm>
          </p:grpSpPr>
          <p:sp>
            <p:nvSpPr>
              <p:cNvPr id="3" name="Rectangle 2"/>
              <p:cNvSpPr/>
              <p:nvPr/>
            </p:nvSpPr>
            <p:spPr>
              <a:xfrm>
                <a:off x="-14748" y="0"/>
                <a:ext cx="4004119"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4038589" y="0"/>
                <a:ext cx="0" cy="685800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5400000" flipH="1">
                <a:off x="3913205" y="525429"/>
                <a:ext cx="762000" cy="609668"/>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3972" name="TextBox 3"/>
            <p:cNvSpPr txBox="1">
              <a:spLocks noChangeArrowheads="1"/>
            </p:cNvSpPr>
            <p:nvPr/>
          </p:nvSpPr>
          <p:spPr bwMode="auto">
            <a:xfrm>
              <a:off x="671052" y="1588530"/>
              <a:ext cx="2895600" cy="1754326"/>
            </a:xfrm>
            <a:prstGeom prst="rect">
              <a:avLst/>
            </a:prstGeom>
            <a:noFill/>
            <a:ln w="9525">
              <a:noFill/>
              <a:miter lim="800000"/>
              <a:headEnd/>
              <a:tailEnd/>
            </a:ln>
          </p:spPr>
          <p:txBody>
            <a:bodyPr>
              <a:spAutoFit/>
            </a:bodyPr>
            <a:lstStyle/>
            <a:p>
              <a:r>
                <a:rPr lang="en-US" sz="3600" b="1">
                  <a:solidFill>
                    <a:schemeClr val="bg1"/>
                  </a:solidFill>
                  <a:latin typeface="Calibri" pitchFamily="34" charset="0"/>
                </a:rPr>
                <a:t>Work―Life Resources </a:t>
              </a:r>
            </a:p>
            <a:p>
              <a:r>
                <a:rPr lang="en-US" sz="3600" b="1">
                  <a:solidFill>
                    <a:schemeClr val="bg1"/>
                  </a:solidFill>
                  <a:latin typeface="Calibri" pitchFamily="34" charset="0"/>
                </a:rPr>
                <a:t>&amp; Tools</a:t>
              </a:r>
            </a:p>
          </p:txBody>
        </p:sp>
      </p:grpSp>
      <p:sp>
        <p:nvSpPr>
          <p:cNvPr id="7" name="TextBox 6"/>
          <p:cNvSpPr txBox="1"/>
          <p:nvPr/>
        </p:nvSpPr>
        <p:spPr>
          <a:xfrm>
            <a:off x="4419600" y="1249363"/>
            <a:ext cx="4572000" cy="5099050"/>
          </a:xfrm>
          <a:prstGeom prst="rect">
            <a:avLst/>
          </a:prstGeom>
          <a:noFill/>
        </p:spPr>
        <p:txBody>
          <a:bodyPr>
            <a:spAutoFit/>
          </a:bodyPr>
          <a:lstStyle/>
          <a:p>
            <a:pPr fontAlgn="auto">
              <a:lnSpc>
                <a:spcPct val="80000"/>
              </a:lnSpc>
              <a:spcBef>
                <a:spcPts val="0"/>
              </a:spcBef>
              <a:spcAft>
                <a:spcPts val="0"/>
              </a:spcAft>
              <a:defRPr/>
            </a:pPr>
            <a:r>
              <a:rPr lang="en-US" sz="2800" dirty="0">
                <a:solidFill>
                  <a:schemeClr val="tx1">
                    <a:lumMod val="75000"/>
                    <a:lumOff val="25000"/>
                  </a:schemeClr>
                </a:solidFill>
                <a:latin typeface="+mn-lt"/>
                <a:cs typeface="+mn-cs"/>
              </a:rPr>
              <a:t>Arranging dependent care is often costly and complicated, whether it’s regular or last-minute. Here are some resources to consider…</a:t>
            </a:r>
          </a:p>
          <a:p>
            <a:pPr fontAlgn="auto">
              <a:lnSpc>
                <a:spcPct val="80000"/>
              </a:lnSpc>
              <a:spcBef>
                <a:spcPts val="0"/>
              </a:spcBef>
              <a:spcAft>
                <a:spcPts val="0"/>
              </a:spcAft>
              <a:defRPr/>
            </a:pPr>
            <a:endParaRPr lang="en-US" sz="2800" dirty="0">
              <a:solidFill>
                <a:schemeClr val="tx1">
                  <a:lumMod val="75000"/>
                  <a:lumOff val="25000"/>
                </a:schemeClr>
              </a:solidFill>
              <a:latin typeface="+mn-lt"/>
              <a:cs typeface="+mn-cs"/>
            </a:endParaRPr>
          </a:p>
          <a:p>
            <a:pPr marL="342900" indent="-342900" fontAlgn="auto">
              <a:lnSpc>
                <a:spcPct val="80000"/>
              </a:lnSpc>
              <a:spcBef>
                <a:spcPts val="0"/>
              </a:spcBef>
              <a:spcAft>
                <a:spcPts val="0"/>
              </a:spcAft>
              <a:buFont typeface="Arial" pitchFamily="34" charset="0"/>
              <a:buChar char="•"/>
              <a:defRPr/>
            </a:pPr>
            <a:r>
              <a:rPr lang="en-US" sz="2000" dirty="0">
                <a:solidFill>
                  <a:schemeClr val="tx1">
                    <a:lumMod val="75000"/>
                    <a:lumOff val="25000"/>
                  </a:schemeClr>
                </a:solidFill>
                <a:latin typeface="+mn-lt"/>
                <a:cs typeface="+mn-cs"/>
              </a:rPr>
              <a:t>Approach friends, family, and neighbors if your budget is tight, or set up a babysitting swap with friends</a:t>
            </a:r>
          </a:p>
          <a:p>
            <a:pPr marL="342900" indent="-342900" fontAlgn="auto">
              <a:lnSpc>
                <a:spcPct val="80000"/>
              </a:lnSpc>
              <a:spcBef>
                <a:spcPts val="600"/>
              </a:spcBef>
              <a:spcAft>
                <a:spcPts val="0"/>
              </a:spcAft>
              <a:buFont typeface="Arial" pitchFamily="34" charset="0"/>
              <a:buChar char="•"/>
              <a:defRPr/>
            </a:pPr>
            <a:r>
              <a:rPr lang="en-US" sz="2000" dirty="0">
                <a:solidFill>
                  <a:schemeClr val="tx1">
                    <a:lumMod val="75000"/>
                    <a:lumOff val="25000"/>
                  </a:schemeClr>
                </a:solidFill>
                <a:latin typeface="+mn-lt"/>
                <a:cs typeface="+mn-cs"/>
              </a:rPr>
              <a:t>Local, trusted teenagers and students usually charge reasonable rates</a:t>
            </a:r>
          </a:p>
          <a:p>
            <a:pPr marL="342900" indent="-342900" fontAlgn="auto">
              <a:lnSpc>
                <a:spcPct val="80000"/>
              </a:lnSpc>
              <a:spcBef>
                <a:spcPts val="600"/>
              </a:spcBef>
              <a:spcAft>
                <a:spcPts val="0"/>
              </a:spcAft>
              <a:buFont typeface="Arial" pitchFamily="34" charset="0"/>
              <a:buChar char="•"/>
              <a:defRPr/>
            </a:pPr>
            <a:r>
              <a:rPr lang="en-US" sz="2000" dirty="0">
                <a:solidFill>
                  <a:schemeClr val="tx1">
                    <a:lumMod val="75000"/>
                    <a:lumOff val="25000"/>
                  </a:schemeClr>
                </a:solidFill>
                <a:latin typeface="+mn-lt"/>
                <a:cs typeface="+mn-cs"/>
                <a:hlinkClick r:id="rId5"/>
              </a:rPr>
              <a:t>www.care.com</a:t>
            </a:r>
            <a:r>
              <a:rPr lang="en-US" sz="2000" dirty="0">
                <a:solidFill>
                  <a:schemeClr val="tx1">
                    <a:lumMod val="75000"/>
                    <a:lumOff val="25000"/>
                  </a:schemeClr>
                </a:solidFill>
                <a:latin typeface="+mn-lt"/>
                <a:cs typeface="+mn-cs"/>
              </a:rPr>
              <a:t> and </a:t>
            </a:r>
            <a:r>
              <a:rPr lang="en-US" sz="2000" dirty="0">
                <a:solidFill>
                  <a:schemeClr val="tx1">
                    <a:lumMod val="75000"/>
                    <a:lumOff val="25000"/>
                  </a:schemeClr>
                </a:solidFill>
                <a:latin typeface="+mn-lt"/>
                <a:cs typeface="+mn-cs"/>
                <a:hlinkClick r:id="rId6"/>
              </a:rPr>
              <a:t>www.sittercity.com</a:t>
            </a:r>
            <a:r>
              <a:rPr lang="en-US" sz="2000" dirty="0">
                <a:solidFill>
                  <a:schemeClr val="tx1">
                    <a:lumMod val="75000"/>
                    <a:lumOff val="25000"/>
                  </a:schemeClr>
                </a:solidFill>
                <a:latin typeface="+mn-lt"/>
                <a:cs typeface="+mn-cs"/>
              </a:rPr>
              <a:t> match you with sitters for kids, seniors, and pets</a:t>
            </a:r>
          </a:p>
          <a:p>
            <a:pPr marL="342900" indent="-342900" fontAlgn="auto">
              <a:lnSpc>
                <a:spcPct val="80000"/>
              </a:lnSpc>
              <a:spcBef>
                <a:spcPts val="600"/>
              </a:spcBef>
              <a:spcAft>
                <a:spcPts val="0"/>
              </a:spcAft>
              <a:buFont typeface="Arial" pitchFamily="34" charset="0"/>
              <a:buChar char="•"/>
              <a:defRPr/>
            </a:pPr>
            <a:r>
              <a:rPr lang="en-US" sz="2000" dirty="0">
                <a:solidFill>
                  <a:schemeClr val="tx1">
                    <a:lumMod val="75000"/>
                    <a:lumOff val="25000"/>
                  </a:schemeClr>
                </a:solidFill>
                <a:latin typeface="+mn-lt"/>
                <a:cs typeface="+mn-cs"/>
              </a:rPr>
              <a:t>Local non-profits, such as Catholic Charities, may offer free respite services for those caring for seniors</a:t>
            </a:r>
          </a:p>
        </p:txBody>
      </p:sp>
      <p:pic>
        <p:nvPicPr>
          <p:cNvPr id="2" name="Page 3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81000" y="5791200"/>
            <a:ext cx="609600" cy="609600"/>
          </a:xfrm>
          <a:prstGeom prst="rect">
            <a:avLst/>
          </a:prstGeom>
        </p:spPr>
      </p:pic>
    </p:spTree>
  </p:cSld>
  <p:clrMapOvr>
    <a:masterClrMapping/>
  </p:clrMapOvr>
  <p:transition advClick="0" advTm="347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1"/>
          <p:cNvGrpSpPr>
            <a:grpSpLocks/>
          </p:cNvGrpSpPr>
          <p:nvPr/>
        </p:nvGrpSpPr>
        <p:grpSpPr bwMode="auto">
          <a:xfrm>
            <a:off x="376238" y="569913"/>
            <a:ext cx="3662362" cy="5300662"/>
            <a:chOff x="376796" y="570090"/>
            <a:chExt cx="3661804" cy="5300539"/>
          </a:xfrm>
        </p:grpSpPr>
        <p:pic>
          <p:nvPicPr>
            <p:cNvPr id="86025" name="Picture 7"/>
            <p:cNvPicPr>
              <a:picLocks noChangeAspect="1" noChangeArrowheads="1"/>
            </p:cNvPicPr>
            <p:nvPr/>
          </p:nvPicPr>
          <p:blipFill>
            <a:blip r:embed="rId5" cstate="print"/>
            <a:srcRect/>
            <a:stretch>
              <a:fillRect/>
            </a:stretch>
          </p:blipFill>
          <p:spPr bwMode="auto">
            <a:xfrm>
              <a:off x="999477" y="570090"/>
              <a:ext cx="2416442" cy="1108440"/>
            </a:xfrm>
            <a:prstGeom prst="rect">
              <a:avLst/>
            </a:prstGeom>
            <a:noFill/>
            <a:ln w="9525">
              <a:noFill/>
              <a:miter lim="800000"/>
              <a:headEnd/>
              <a:tailEnd/>
            </a:ln>
          </p:spPr>
        </p:pic>
        <p:pic>
          <p:nvPicPr>
            <p:cNvPr id="86026" name="Picture 5"/>
            <p:cNvPicPr>
              <a:picLocks noChangeAspect="1" noChangeArrowheads="1"/>
            </p:cNvPicPr>
            <p:nvPr/>
          </p:nvPicPr>
          <p:blipFill>
            <a:blip r:embed="rId6" cstate="print"/>
            <a:srcRect/>
            <a:stretch>
              <a:fillRect/>
            </a:stretch>
          </p:blipFill>
          <p:spPr bwMode="auto">
            <a:xfrm>
              <a:off x="376796" y="2879111"/>
              <a:ext cx="3661804" cy="373773"/>
            </a:xfrm>
            <a:prstGeom prst="rect">
              <a:avLst/>
            </a:prstGeom>
            <a:noFill/>
            <a:ln w="9525">
              <a:noFill/>
              <a:miter lim="800000"/>
              <a:headEnd/>
              <a:tailEnd/>
            </a:ln>
          </p:spPr>
        </p:pic>
        <p:pic>
          <p:nvPicPr>
            <p:cNvPr id="86027" name="Picture 2" descr="http://www.wfcresources.com/wp-content/themes/susan/images/logo.gif">
              <a:hlinkClick r:id="rId7"/>
            </p:cNvPr>
            <p:cNvPicPr>
              <a:picLocks noChangeAspect="1" noChangeArrowheads="1"/>
            </p:cNvPicPr>
            <p:nvPr/>
          </p:nvPicPr>
          <p:blipFill>
            <a:blip r:embed="rId8" cstate="print"/>
            <a:srcRect/>
            <a:stretch>
              <a:fillRect/>
            </a:stretch>
          </p:blipFill>
          <p:spPr bwMode="auto">
            <a:xfrm>
              <a:off x="665929" y="5257800"/>
              <a:ext cx="3144071" cy="612829"/>
            </a:xfrm>
            <a:prstGeom prst="rect">
              <a:avLst/>
            </a:prstGeom>
            <a:noFill/>
            <a:ln w="9525">
              <a:noFill/>
              <a:miter lim="800000"/>
              <a:headEnd/>
              <a:tailEnd/>
            </a:ln>
          </p:spPr>
        </p:pic>
      </p:grpSp>
      <p:grpSp>
        <p:nvGrpSpPr>
          <p:cNvPr id="86018" name="Group 20"/>
          <p:cNvGrpSpPr>
            <a:grpSpLocks/>
          </p:cNvGrpSpPr>
          <p:nvPr/>
        </p:nvGrpSpPr>
        <p:grpSpPr bwMode="auto">
          <a:xfrm>
            <a:off x="4267200" y="0"/>
            <a:ext cx="4876800" cy="6858000"/>
            <a:chOff x="4267200" y="0"/>
            <a:chExt cx="4876800" cy="6858000"/>
          </a:xfrm>
        </p:grpSpPr>
        <p:sp>
          <p:nvSpPr>
            <p:cNvPr id="22" name="Rectangle 21"/>
            <p:cNvSpPr/>
            <p:nvPr/>
          </p:nvSpPr>
          <p:spPr>
            <a:xfrm>
              <a:off x="4876800" y="0"/>
              <a:ext cx="42672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3" name="Straight Connector 22"/>
            <p:cNvCxnSpPr/>
            <p:nvPr/>
          </p:nvCxnSpPr>
          <p:spPr>
            <a:xfrm>
              <a:off x="4830763" y="0"/>
              <a:ext cx="0" cy="685800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Isosceles Triangle 23"/>
            <p:cNvSpPr/>
            <p:nvPr/>
          </p:nvSpPr>
          <p:spPr>
            <a:xfrm rot="16200000">
              <a:off x="4191000" y="525463"/>
              <a:ext cx="762000" cy="60960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p:nvPr/>
          </p:nvSpPr>
          <p:spPr>
            <a:xfrm>
              <a:off x="5562600" y="466725"/>
              <a:ext cx="3124200" cy="1209675"/>
            </a:xfrm>
            <a:prstGeom prst="rect">
              <a:avLst/>
            </a:prstGeom>
            <a:noFill/>
          </p:spPr>
          <p:txBody>
            <a:bodyPr>
              <a:spAutoFit/>
            </a:bodyPr>
            <a:lstStyle/>
            <a:p>
              <a:pPr algn="ctr" fontAlgn="auto">
                <a:lnSpc>
                  <a:spcPct val="80000"/>
                </a:lnSpc>
                <a:spcBef>
                  <a:spcPts val="0"/>
                </a:spcBef>
                <a:spcAft>
                  <a:spcPts val="600"/>
                </a:spcAft>
                <a:defRPr/>
              </a:pPr>
              <a:r>
                <a:rPr lang="en-US" b="1" dirty="0">
                  <a:solidFill>
                    <a:schemeClr val="accent1">
                      <a:lumMod val="60000"/>
                      <a:lumOff val="40000"/>
                    </a:schemeClr>
                  </a:solidFill>
                  <a:latin typeface="+mn-lt"/>
                  <a:cs typeface="+mn-cs"/>
                </a:rPr>
                <a:t>Visit the </a:t>
              </a:r>
            </a:p>
            <a:p>
              <a:pPr algn="ctr" fontAlgn="auto">
                <a:lnSpc>
                  <a:spcPct val="80000"/>
                </a:lnSpc>
                <a:spcBef>
                  <a:spcPts val="0"/>
                </a:spcBef>
                <a:spcAft>
                  <a:spcPts val="600"/>
                </a:spcAft>
                <a:defRPr/>
              </a:pPr>
              <a:r>
                <a:rPr lang="en-US" b="1" dirty="0">
                  <a:solidFill>
                    <a:schemeClr val="bg1"/>
                  </a:solidFill>
                  <a:latin typeface="+mn-lt"/>
                  <a:cs typeface="+mn-cs"/>
                </a:rPr>
                <a:t>DIRECT SELLING ASSOCIATION </a:t>
              </a:r>
            </a:p>
            <a:p>
              <a:pPr algn="ctr" fontAlgn="auto">
                <a:lnSpc>
                  <a:spcPct val="80000"/>
                </a:lnSpc>
                <a:spcBef>
                  <a:spcPts val="0"/>
                </a:spcBef>
                <a:spcAft>
                  <a:spcPts val="600"/>
                </a:spcAft>
                <a:defRPr/>
              </a:pPr>
              <a:r>
                <a:rPr lang="en-US" b="1" dirty="0">
                  <a:solidFill>
                    <a:schemeClr val="accent1">
                      <a:lumMod val="60000"/>
                      <a:lumOff val="40000"/>
                    </a:schemeClr>
                  </a:solidFill>
                  <a:latin typeface="+mn-lt"/>
                  <a:cs typeface="+mn-cs"/>
                </a:rPr>
                <a:t>at</a:t>
              </a:r>
            </a:p>
            <a:p>
              <a:pPr algn="ctr" fontAlgn="auto">
                <a:lnSpc>
                  <a:spcPct val="80000"/>
                </a:lnSpc>
                <a:spcBef>
                  <a:spcPts val="0"/>
                </a:spcBef>
                <a:spcAft>
                  <a:spcPts val="600"/>
                </a:spcAft>
                <a:defRPr/>
              </a:pPr>
              <a:r>
                <a:rPr lang="en-US" b="1" dirty="0">
                  <a:solidFill>
                    <a:schemeClr val="bg1"/>
                  </a:solidFill>
                  <a:latin typeface="+mn-lt"/>
                  <a:cs typeface="+mn-cs"/>
                </a:rPr>
                <a:t>www.dsa.org</a:t>
              </a:r>
            </a:p>
          </p:txBody>
        </p:sp>
        <p:sp>
          <p:nvSpPr>
            <p:cNvPr id="26" name="TextBox 25"/>
            <p:cNvSpPr txBox="1"/>
            <p:nvPr/>
          </p:nvSpPr>
          <p:spPr>
            <a:xfrm>
              <a:off x="5334000" y="2438400"/>
              <a:ext cx="3581400" cy="1508125"/>
            </a:xfrm>
            <a:prstGeom prst="rect">
              <a:avLst/>
            </a:prstGeom>
            <a:noFill/>
          </p:spPr>
          <p:txBody>
            <a:bodyPr>
              <a:spAutoFit/>
            </a:bodyPr>
            <a:lstStyle/>
            <a:p>
              <a:pPr algn="ctr" fontAlgn="auto">
                <a:lnSpc>
                  <a:spcPct val="80000"/>
                </a:lnSpc>
                <a:spcBef>
                  <a:spcPts val="0"/>
                </a:spcBef>
                <a:spcAft>
                  <a:spcPts val="600"/>
                </a:spcAft>
                <a:defRPr/>
              </a:pPr>
              <a:r>
                <a:rPr lang="en-US" b="1" dirty="0">
                  <a:solidFill>
                    <a:schemeClr val="accent1">
                      <a:lumMod val="60000"/>
                      <a:lumOff val="40000"/>
                    </a:schemeClr>
                  </a:solidFill>
                  <a:latin typeface="+mn-lt"/>
                  <a:cs typeface="+mn-cs"/>
                </a:rPr>
                <a:t>Visit the </a:t>
              </a:r>
            </a:p>
            <a:p>
              <a:pPr algn="ctr" fontAlgn="auto">
                <a:lnSpc>
                  <a:spcPct val="80000"/>
                </a:lnSpc>
                <a:spcBef>
                  <a:spcPts val="0"/>
                </a:spcBef>
                <a:spcAft>
                  <a:spcPts val="600"/>
                </a:spcAft>
                <a:defRPr/>
              </a:pPr>
              <a:r>
                <a:rPr lang="en-US" b="1" dirty="0">
                  <a:solidFill>
                    <a:schemeClr val="bg1"/>
                  </a:solidFill>
                  <a:latin typeface="+mn-lt"/>
                  <a:cs typeface="+mn-cs"/>
                </a:rPr>
                <a:t>DIRECT SELLING </a:t>
              </a:r>
            </a:p>
            <a:p>
              <a:pPr algn="ctr" fontAlgn="auto">
                <a:lnSpc>
                  <a:spcPct val="80000"/>
                </a:lnSpc>
                <a:spcBef>
                  <a:spcPts val="0"/>
                </a:spcBef>
                <a:spcAft>
                  <a:spcPts val="600"/>
                </a:spcAft>
                <a:defRPr/>
              </a:pPr>
              <a:r>
                <a:rPr lang="en-US" b="1" dirty="0">
                  <a:solidFill>
                    <a:schemeClr val="bg1"/>
                  </a:solidFill>
                  <a:latin typeface="+mn-lt"/>
                  <a:cs typeface="+mn-cs"/>
                </a:rPr>
                <a:t>EDUCATION FOUNDATION </a:t>
              </a:r>
            </a:p>
            <a:p>
              <a:pPr algn="ctr" fontAlgn="auto">
                <a:lnSpc>
                  <a:spcPct val="80000"/>
                </a:lnSpc>
                <a:spcBef>
                  <a:spcPts val="0"/>
                </a:spcBef>
                <a:spcAft>
                  <a:spcPts val="600"/>
                </a:spcAft>
                <a:defRPr/>
              </a:pPr>
              <a:r>
                <a:rPr lang="en-US" b="1" dirty="0">
                  <a:solidFill>
                    <a:schemeClr val="accent1">
                      <a:lumMod val="60000"/>
                      <a:lumOff val="40000"/>
                    </a:schemeClr>
                  </a:solidFill>
                  <a:latin typeface="+mn-lt"/>
                  <a:cs typeface="+mn-cs"/>
                </a:rPr>
                <a:t>at</a:t>
              </a:r>
            </a:p>
            <a:p>
              <a:pPr algn="ctr" fontAlgn="auto">
                <a:lnSpc>
                  <a:spcPct val="80000"/>
                </a:lnSpc>
                <a:spcBef>
                  <a:spcPts val="0"/>
                </a:spcBef>
                <a:spcAft>
                  <a:spcPts val="600"/>
                </a:spcAft>
                <a:defRPr/>
              </a:pPr>
              <a:r>
                <a:rPr lang="en-US" b="1" dirty="0">
                  <a:solidFill>
                    <a:schemeClr val="bg1"/>
                  </a:solidFill>
                  <a:latin typeface="+mn-lt"/>
                  <a:cs typeface="+mn-cs"/>
                </a:rPr>
                <a:t>www.dsef.org</a:t>
              </a:r>
            </a:p>
          </p:txBody>
        </p:sp>
        <p:sp>
          <p:nvSpPr>
            <p:cNvPr id="27" name="TextBox 26"/>
            <p:cNvSpPr txBox="1"/>
            <p:nvPr/>
          </p:nvSpPr>
          <p:spPr>
            <a:xfrm>
              <a:off x="5562600" y="4926013"/>
              <a:ext cx="3124200" cy="1531937"/>
            </a:xfrm>
            <a:prstGeom prst="rect">
              <a:avLst/>
            </a:prstGeom>
            <a:noFill/>
          </p:spPr>
          <p:txBody>
            <a:bodyPr>
              <a:spAutoFit/>
            </a:bodyPr>
            <a:lstStyle/>
            <a:p>
              <a:pPr algn="ctr" fontAlgn="auto">
                <a:lnSpc>
                  <a:spcPct val="80000"/>
                </a:lnSpc>
                <a:spcBef>
                  <a:spcPts val="0"/>
                </a:spcBef>
                <a:spcAft>
                  <a:spcPts val="600"/>
                </a:spcAft>
                <a:defRPr/>
              </a:pPr>
              <a:r>
                <a:rPr lang="en-US" b="1" dirty="0">
                  <a:solidFill>
                    <a:schemeClr val="accent1">
                      <a:lumMod val="60000"/>
                      <a:lumOff val="40000"/>
                    </a:schemeClr>
                  </a:solidFill>
                  <a:latin typeface="+mn-lt"/>
                  <a:cs typeface="+mn-cs"/>
                </a:rPr>
                <a:t>Visit </a:t>
              </a:r>
            </a:p>
            <a:p>
              <a:pPr algn="ctr" fontAlgn="auto">
                <a:lnSpc>
                  <a:spcPct val="80000"/>
                </a:lnSpc>
                <a:spcBef>
                  <a:spcPts val="0"/>
                </a:spcBef>
                <a:spcAft>
                  <a:spcPts val="600"/>
                </a:spcAft>
                <a:defRPr/>
              </a:pPr>
              <a:r>
                <a:rPr lang="en-US" b="1" dirty="0">
                  <a:solidFill>
                    <a:schemeClr val="bg1"/>
                  </a:solidFill>
                  <a:latin typeface="+mn-lt"/>
                  <a:cs typeface="+mn-cs"/>
                </a:rPr>
                <a:t>WFC RESOURCES</a:t>
              </a:r>
            </a:p>
            <a:p>
              <a:pPr algn="ctr" fontAlgn="auto">
                <a:lnSpc>
                  <a:spcPct val="80000"/>
                </a:lnSpc>
                <a:spcBef>
                  <a:spcPts val="0"/>
                </a:spcBef>
                <a:spcAft>
                  <a:spcPts val="600"/>
                </a:spcAft>
                <a:defRPr/>
              </a:pPr>
              <a:r>
                <a:rPr lang="en-US" b="1" dirty="0">
                  <a:solidFill>
                    <a:schemeClr val="accent1">
                      <a:lumMod val="60000"/>
                      <a:lumOff val="40000"/>
                    </a:schemeClr>
                  </a:solidFill>
                  <a:latin typeface="+mn-lt"/>
                  <a:cs typeface="+mn-cs"/>
                </a:rPr>
                <a:t>at</a:t>
              </a:r>
            </a:p>
            <a:p>
              <a:pPr algn="ctr" fontAlgn="auto">
                <a:lnSpc>
                  <a:spcPct val="80000"/>
                </a:lnSpc>
                <a:spcBef>
                  <a:spcPts val="0"/>
                </a:spcBef>
                <a:spcAft>
                  <a:spcPts val="600"/>
                </a:spcAft>
                <a:defRPr/>
              </a:pPr>
              <a:r>
                <a:rPr lang="en-US" b="1" dirty="0">
                  <a:solidFill>
                    <a:schemeClr val="bg1"/>
                  </a:solidFill>
                  <a:latin typeface="+mn-lt"/>
                  <a:cs typeface="+mn-cs"/>
                </a:rPr>
                <a:t>www.wfcresources.com</a:t>
              </a:r>
            </a:p>
            <a:p>
              <a:pPr algn="ctr" fontAlgn="auto">
                <a:lnSpc>
                  <a:spcPct val="80000"/>
                </a:lnSpc>
                <a:spcBef>
                  <a:spcPts val="0"/>
                </a:spcBef>
                <a:spcAft>
                  <a:spcPts val="0"/>
                </a:spcAft>
                <a:defRPr/>
              </a:pPr>
              <a:endParaRPr lang="en-US" sz="2000" b="1" dirty="0">
                <a:solidFill>
                  <a:schemeClr val="bg1"/>
                </a:solidFill>
                <a:latin typeface="+mn-lt"/>
                <a:cs typeface="+mn-cs"/>
              </a:endParaRPr>
            </a:p>
          </p:txBody>
        </p:sp>
      </p:grpSp>
      <p:pic>
        <p:nvPicPr>
          <p:cNvPr id="2" name="Page 3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457200" y="6019800"/>
            <a:ext cx="609600" cy="609600"/>
          </a:xfrm>
          <a:prstGeom prst="rect">
            <a:avLst/>
          </a:prstGeom>
        </p:spPr>
      </p:pic>
    </p:spTree>
  </p:cSld>
  <p:clrMapOvr>
    <a:masterClrMapping/>
  </p:clrMapOvr>
  <p:transition advClick="0" advTm="6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9050" y="-7938"/>
            <a:ext cx="9144000" cy="5053013"/>
          </a:xfrm>
          <a:prstGeom prst="rect">
            <a:avLst/>
          </a:prstGeom>
          <a:gradFill flip="none" rotWithShape="1">
            <a:gsLst>
              <a:gs pos="34000">
                <a:schemeClr val="bg1"/>
              </a:gs>
              <a:gs pos="65000">
                <a:schemeClr val="bg1">
                  <a:lumMod val="85000"/>
                </a:schemeClr>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9458" name="Group 15"/>
          <p:cNvGrpSpPr>
            <a:grpSpLocks/>
          </p:cNvGrpSpPr>
          <p:nvPr/>
        </p:nvGrpSpPr>
        <p:grpSpPr bwMode="auto">
          <a:xfrm>
            <a:off x="887413" y="280988"/>
            <a:ext cx="7256462" cy="6116637"/>
            <a:chOff x="887114" y="281021"/>
            <a:chExt cx="7256453" cy="6117319"/>
          </a:xfrm>
        </p:grpSpPr>
        <p:grpSp>
          <p:nvGrpSpPr>
            <p:cNvPr id="19459" name="Group 4"/>
            <p:cNvGrpSpPr>
              <a:grpSpLocks/>
            </p:cNvGrpSpPr>
            <p:nvPr/>
          </p:nvGrpSpPr>
          <p:grpSpPr bwMode="auto">
            <a:xfrm>
              <a:off x="887114" y="281021"/>
              <a:ext cx="7256453" cy="1970371"/>
              <a:chOff x="887114" y="281021"/>
              <a:chExt cx="7256453" cy="1970371"/>
            </a:xfrm>
          </p:grpSpPr>
          <p:sp>
            <p:nvSpPr>
              <p:cNvPr id="14" name="Round Same Side Corner Rectangle 13"/>
              <p:cNvSpPr/>
              <p:nvPr/>
            </p:nvSpPr>
            <p:spPr>
              <a:xfrm flipV="1">
                <a:off x="887114" y="281021"/>
                <a:ext cx="7256453" cy="1902037"/>
              </a:xfrm>
              <a:prstGeom prst="round2Same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2666699" y="457253"/>
                <a:ext cx="3505196" cy="584265"/>
              </a:xfrm>
              <a:prstGeom prst="rect">
                <a:avLst/>
              </a:prstGeom>
              <a:noFill/>
            </p:spPr>
            <p:txBody>
              <a:bodyPr>
                <a:spAutoFit/>
              </a:bodyPr>
              <a:lstStyle/>
              <a:p>
                <a:pPr algn="ctr" fontAlgn="auto">
                  <a:spcBef>
                    <a:spcPts val="0"/>
                  </a:spcBef>
                  <a:spcAft>
                    <a:spcPts val="0"/>
                  </a:spcAft>
                  <a:defRPr/>
                </a:pPr>
                <a:r>
                  <a:rPr lang="en-US" sz="3200" b="1" dirty="0">
                    <a:solidFill>
                      <a:schemeClr val="accent1">
                        <a:lumMod val="20000"/>
                        <a:lumOff val="80000"/>
                      </a:schemeClr>
                    </a:solidFill>
                    <a:latin typeface="+mn-lt"/>
                    <a:cs typeface="+mn-cs"/>
                  </a:rPr>
                  <a:t>MODULE 1</a:t>
                </a:r>
              </a:p>
            </p:txBody>
          </p:sp>
          <p:sp>
            <p:nvSpPr>
              <p:cNvPr id="19482" name="TextBox 19"/>
              <p:cNvSpPr txBox="1">
                <a:spLocks noChangeArrowheads="1"/>
              </p:cNvSpPr>
              <p:nvPr/>
            </p:nvSpPr>
            <p:spPr bwMode="auto">
              <a:xfrm>
                <a:off x="2593260" y="1096922"/>
                <a:ext cx="3733800" cy="1154470"/>
              </a:xfrm>
              <a:prstGeom prst="rect">
                <a:avLst/>
              </a:prstGeom>
              <a:noFill/>
              <a:ln w="9525">
                <a:noFill/>
                <a:miter lim="800000"/>
                <a:headEnd/>
                <a:tailEnd/>
              </a:ln>
            </p:spPr>
            <p:txBody>
              <a:bodyPr>
                <a:spAutoFit/>
              </a:bodyPr>
              <a:lstStyle/>
              <a:p>
                <a:pPr algn="ctr"/>
                <a:r>
                  <a:rPr lang="en-US" sz="2800" b="1">
                    <a:solidFill>
                      <a:schemeClr val="bg1"/>
                    </a:solidFill>
                    <a:latin typeface="Calibri" pitchFamily="34" charset="0"/>
                  </a:rPr>
                  <a:t>Managing All Aspects </a:t>
                </a:r>
              </a:p>
              <a:p>
                <a:pPr algn="ctr"/>
                <a:r>
                  <a:rPr lang="en-US" sz="2800" b="1">
                    <a:solidFill>
                      <a:schemeClr val="bg1"/>
                    </a:solidFill>
                    <a:latin typeface="Calibri" pitchFamily="34" charset="0"/>
                  </a:rPr>
                  <a:t>of Your Life</a:t>
                </a:r>
              </a:p>
            </p:txBody>
          </p:sp>
        </p:grpSp>
        <p:grpSp>
          <p:nvGrpSpPr>
            <p:cNvPr id="19460" name="Group 11"/>
            <p:cNvGrpSpPr>
              <a:grpSpLocks/>
            </p:cNvGrpSpPr>
            <p:nvPr/>
          </p:nvGrpSpPr>
          <p:grpSpPr bwMode="auto">
            <a:xfrm>
              <a:off x="1236408" y="2177844"/>
              <a:ext cx="6629400" cy="4220496"/>
              <a:chOff x="1236408" y="2177844"/>
              <a:chExt cx="6629400" cy="4220496"/>
            </a:xfrm>
          </p:grpSpPr>
          <p:grpSp>
            <p:nvGrpSpPr>
              <p:cNvPr id="19461" name="Group 3"/>
              <p:cNvGrpSpPr>
                <a:grpSpLocks/>
              </p:cNvGrpSpPr>
              <p:nvPr/>
            </p:nvGrpSpPr>
            <p:grpSpPr bwMode="auto">
              <a:xfrm>
                <a:off x="1544647" y="2578356"/>
                <a:ext cx="2265353" cy="926844"/>
                <a:chOff x="1544647" y="2578356"/>
                <a:chExt cx="2265353" cy="926844"/>
              </a:xfrm>
            </p:grpSpPr>
            <p:sp>
              <p:nvSpPr>
                <p:cNvPr id="23" name="TextBox 22"/>
                <p:cNvSpPr txBox="1"/>
                <p:nvPr/>
              </p:nvSpPr>
              <p:spPr>
                <a:xfrm>
                  <a:off x="2361900" y="2581564"/>
                  <a:ext cx="1447798" cy="924028"/>
                </a:xfrm>
                <a:prstGeom prst="rect">
                  <a:avLst/>
                </a:prstGeom>
                <a:noFill/>
              </p:spPr>
              <p:txBody>
                <a:bodyPr>
                  <a:spAutoFit/>
                </a:bodyPr>
                <a:lstStyle/>
                <a:p>
                  <a:pPr fontAlgn="auto">
                    <a:spcBef>
                      <a:spcPts val="0"/>
                    </a:spcBef>
                    <a:spcAft>
                      <a:spcPts val="0"/>
                    </a:spcAft>
                    <a:defRPr/>
                  </a:pPr>
                  <a:r>
                    <a:rPr lang="en-US" b="1" dirty="0">
                      <a:solidFill>
                        <a:srgbClr val="C00000"/>
                      </a:solidFill>
                      <a:latin typeface="+mn-lt"/>
                      <a:cs typeface="+mn-cs"/>
                    </a:rPr>
                    <a:t>Health &amp; </a:t>
                  </a:r>
                </a:p>
                <a:p>
                  <a:pPr fontAlgn="auto">
                    <a:spcBef>
                      <a:spcPts val="0"/>
                    </a:spcBef>
                    <a:spcAft>
                      <a:spcPts val="0"/>
                    </a:spcAft>
                    <a:defRPr/>
                  </a:pPr>
                  <a:r>
                    <a:rPr lang="en-US" b="1" dirty="0">
                      <a:solidFill>
                        <a:srgbClr val="C00000"/>
                      </a:solidFill>
                      <a:latin typeface="+mn-lt"/>
                      <a:cs typeface="+mn-cs"/>
                    </a:rPr>
                    <a:t>Energy</a:t>
                  </a:r>
                  <a:endParaRPr lang="en-US" dirty="0">
                    <a:solidFill>
                      <a:srgbClr val="C00000"/>
                    </a:solidFill>
                    <a:latin typeface="+mn-lt"/>
                    <a:cs typeface="+mn-cs"/>
                  </a:endParaRPr>
                </a:p>
                <a:p>
                  <a:pPr marL="285750" indent="-285750" fontAlgn="auto">
                    <a:spcBef>
                      <a:spcPts val="0"/>
                    </a:spcBef>
                    <a:spcAft>
                      <a:spcPts val="0"/>
                    </a:spcAft>
                    <a:buFont typeface="Arial" pitchFamily="34" charset="0"/>
                    <a:buChar char="•"/>
                    <a:defRPr/>
                  </a:pPr>
                  <a:endParaRPr lang="en-US" dirty="0">
                    <a:latin typeface="+mn-lt"/>
                    <a:cs typeface="+mn-cs"/>
                  </a:endParaRPr>
                </a:p>
              </p:txBody>
            </p:sp>
            <p:sp>
              <p:nvSpPr>
                <p:cNvPr id="29" name="Rectangle 28"/>
                <p:cNvSpPr/>
                <p:nvPr/>
              </p:nvSpPr>
              <p:spPr>
                <a:xfrm>
                  <a:off x="1544339" y="2578389"/>
                  <a:ext cx="838199" cy="790663"/>
                </a:xfrm>
                <a:prstGeom prst="rect">
                  <a:avLst/>
                </a:prstGeom>
                <a:blipFill dpi="0" rotWithShape="0">
                  <a:blip r:embed="rId4"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9462" name="Group 9"/>
              <p:cNvGrpSpPr>
                <a:grpSpLocks/>
              </p:cNvGrpSpPr>
              <p:nvPr/>
            </p:nvGrpSpPr>
            <p:grpSpPr bwMode="auto">
              <a:xfrm>
                <a:off x="4191000" y="5265890"/>
                <a:ext cx="3337560" cy="789801"/>
                <a:chOff x="4191000" y="5265890"/>
                <a:chExt cx="3337560" cy="789801"/>
              </a:xfrm>
            </p:grpSpPr>
            <p:sp>
              <p:nvSpPr>
                <p:cNvPr id="25" name="TextBox 24"/>
                <p:cNvSpPr txBox="1"/>
                <p:nvPr/>
              </p:nvSpPr>
              <p:spPr>
                <a:xfrm>
                  <a:off x="4190697" y="5298081"/>
                  <a:ext cx="2438397" cy="644597"/>
                </a:xfrm>
                <a:prstGeom prst="rect">
                  <a:avLst/>
                </a:prstGeom>
                <a:noFill/>
              </p:spPr>
              <p:txBody>
                <a:bodyPr>
                  <a:spAutoFit/>
                </a:bodyPr>
                <a:lstStyle/>
                <a:p>
                  <a:pPr algn="r" fontAlgn="auto">
                    <a:spcBef>
                      <a:spcPts val="0"/>
                    </a:spcBef>
                    <a:spcAft>
                      <a:spcPts val="0"/>
                    </a:spcAft>
                    <a:defRPr/>
                  </a:pPr>
                  <a:r>
                    <a:rPr lang="en-US" b="1" dirty="0">
                      <a:solidFill>
                        <a:schemeClr val="accent4">
                          <a:lumMod val="50000"/>
                        </a:schemeClr>
                      </a:solidFill>
                      <a:latin typeface="+mn-lt"/>
                      <a:cs typeface="+mn-cs"/>
                    </a:rPr>
                    <a:t>Spiritual </a:t>
                  </a:r>
                </a:p>
                <a:p>
                  <a:pPr algn="r" fontAlgn="auto">
                    <a:spcBef>
                      <a:spcPts val="0"/>
                    </a:spcBef>
                    <a:spcAft>
                      <a:spcPts val="0"/>
                    </a:spcAft>
                    <a:defRPr/>
                  </a:pPr>
                  <a:r>
                    <a:rPr lang="en-US" b="1" dirty="0">
                      <a:solidFill>
                        <a:schemeClr val="accent4">
                          <a:lumMod val="50000"/>
                        </a:schemeClr>
                      </a:solidFill>
                      <a:latin typeface="+mn-lt"/>
                      <a:cs typeface="+mn-cs"/>
                    </a:rPr>
                    <a:t>Growth</a:t>
                  </a:r>
                </a:p>
              </p:txBody>
            </p:sp>
            <p:sp>
              <p:nvSpPr>
                <p:cNvPr id="34" name="Rectangle 33"/>
                <p:cNvSpPr/>
                <p:nvPr/>
              </p:nvSpPr>
              <p:spPr>
                <a:xfrm>
                  <a:off x="6691007" y="5266327"/>
                  <a:ext cx="838199" cy="789075"/>
                </a:xfrm>
                <a:prstGeom prst="rect">
                  <a:avLst/>
                </a:prstGeom>
                <a:blipFill dpi="0" rotWithShape="0">
                  <a:blip r:embed="rId5"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9463" name="Group 5"/>
              <p:cNvGrpSpPr>
                <a:grpSpLocks/>
              </p:cNvGrpSpPr>
              <p:nvPr/>
            </p:nvGrpSpPr>
            <p:grpSpPr bwMode="auto">
              <a:xfrm>
                <a:off x="1544647" y="3928788"/>
                <a:ext cx="2417753" cy="923330"/>
                <a:chOff x="1544647" y="3928788"/>
                <a:chExt cx="2417753" cy="923330"/>
              </a:xfrm>
            </p:grpSpPr>
            <p:sp>
              <p:nvSpPr>
                <p:cNvPr id="32" name="Rectangle 31"/>
                <p:cNvSpPr/>
                <p:nvPr/>
              </p:nvSpPr>
              <p:spPr>
                <a:xfrm>
                  <a:off x="1544339" y="3929502"/>
                  <a:ext cx="838199" cy="789075"/>
                </a:xfrm>
                <a:prstGeom prst="rect">
                  <a:avLst/>
                </a:prstGeom>
                <a:blipFill dpi="0" rotWithShape="0">
                  <a:blip r:embed="rId6"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TextBox 34"/>
                <p:cNvSpPr txBox="1"/>
                <p:nvPr/>
              </p:nvSpPr>
              <p:spPr>
                <a:xfrm>
                  <a:off x="2361900" y="3929502"/>
                  <a:ext cx="1600198" cy="922440"/>
                </a:xfrm>
                <a:prstGeom prst="rect">
                  <a:avLst/>
                </a:prstGeom>
                <a:noFill/>
              </p:spPr>
              <p:txBody>
                <a:bodyPr>
                  <a:spAutoFit/>
                </a:bodyPr>
                <a:lstStyle/>
                <a:p>
                  <a:pPr fontAlgn="auto">
                    <a:spcBef>
                      <a:spcPts val="0"/>
                    </a:spcBef>
                    <a:spcAft>
                      <a:spcPts val="0"/>
                    </a:spcAft>
                    <a:defRPr/>
                  </a:pPr>
                  <a:r>
                    <a:rPr lang="en-US" b="1" dirty="0">
                      <a:solidFill>
                        <a:schemeClr val="accent5">
                          <a:lumMod val="75000"/>
                        </a:schemeClr>
                      </a:solidFill>
                      <a:latin typeface="+mn-lt"/>
                      <a:cs typeface="+mn-cs"/>
                    </a:rPr>
                    <a:t>Relationships </a:t>
                  </a:r>
                </a:p>
                <a:p>
                  <a:pPr fontAlgn="auto">
                    <a:spcBef>
                      <a:spcPts val="0"/>
                    </a:spcBef>
                    <a:spcAft>
                      <a:spcPts val="0"/>
                    </a:spcAft>
                    <a:defRPr/>
                  </a:pPr>
                  <a:r>
                    <a:rPr lang="en-US" b="1" dirty="0">
                      <a:solidFill>
                        <a:schemeClr val="accent5">
                          <a:lumMod val="75000"/>
                        </a:schemeClr>
                      </a:solidFill>
                      <a:latin typeface="+mn-lt"/>
                      <a:cs typeface="+mn-cs"/>
                    </a:rPr>
                    <a:t>&amp; Family</a:t>
                  </a:r>
                </a:p>
                <a:p>
                  <a:pPr fontAlgn="auto">
                    <a:spcBef>
                      <a:spcPts val="0"/>
                    </a:spcBef>
                    <a:spcAft>
                      <a:spcPts val="0"/>
                    </a:spcAft>
                    <a:defRPr/>
                  </a:pPr>
                  <a:endParaRPr lang="en-US" b="1" dirty="0">
                    <a:solidFill>
                      <a:schemeClr val="accent1">
                        <a:lumMod val="50000"/>
                      </a:schemeClr>
                    </a:solidFill>
                    <a:latin typeface="+mn-lt"/>
                    <a:cs typeface="+mn-cs"/>
                  </a:endParaRPr>
                </a:p>
              </p:txBody>
            </p:sp>
          </p:grpSp>
          <p:grpSp>
            <p:nvGrpSpPr>
              <p:cNvPr id="19464" name="Group 6"/>
              <p:cNvGrpSpPr>
                <a:grpSpLocks/>
              </p:cNvGrpSpPr>
              <p:nvPr/>
            </p:nvGrpSpPr>
            <p:grpSpPr bwMode="auto">
              <a:xfrm>
                <a:off x="1544647" y="5255738"/>
                <a:ext cx="2493953" cy="799953"/>
                <a:chOff x="1544647" y="5255738"/>
                <a:chExt cx="2493953" cy="799953"/>
              </a:xfrm>
            </p:grpSpPr>
            <p:sp>
              <p:nvSpPr>
                <p:cNvPr id="30" name="Rectangle 29"/>
                <p:cNvSpPr/>
                <p:nvPr/>
              </p:nvSpPr>
              <p:spPr>
                <a:xfrm>
                  <a:off x="1544339" y="5264738"/>
                  <a:ext cx="838199" cy="790663"/>
                </a:xfrm>
                <a:prstGeom prst="rect">
                  <a:avLst/>
                </a:prstGeom>
                <a:blipFill dpi="0" rotWithShape="0">
                  <a:blip r:embed="rId7"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Box 35"/>
                <p:cNvSpPr txBox="1"/>
                <p:nvPr/>
              </p:nvSpPr>
              <p:spPr>
                <a:xfrm>
                  <a:off x="2361900" y="5255212"/>
                  <a:ext cx="1676398" cy="646185"/>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cs typeface="+mn-cs"/>
                    </a:rPr>
                    <a:t>Finances &amp; Responsibilities</a:t>
                  </a:r>
                </a:p>
              </p:txBody>
            </p:sp>
          </p:grpSp>
          <p:grpSp>
            <p:nvGrpSpPr>
              <p:cNvPr id="19465" name="Group 7"/>
              <p:cNvGrpSpPr>
                <a:grpSpLocks/>
              </p:cNvGrpSpPr>
              <p:nvPr/>
            </p:nvGrpSpPr>
            <p:grpSpPr bwMode="auto">
              <a:xfrm>
                <a:off x="4239180" y="2578356"/>
                <a:ext cx="3289380" cy="789801"/>
                <a:chOff x="4239180" y="2578356"/>
                <a:chExt cx="3289380" cy="789801"/>
              </a:xfrm>
            </p:grpSpPr>
            <p:sp>
              <p:nvSpPr>
                <p:cNvPr id="33" name="Rectangle 32"/>
                <p:cNvSpPr/>
                <p:nvPr/>
              </p:nvSpPr>
              <p:spPr>
                <a:xfrm>
                  <a:off x="6691007" y="2578389"/>
                  <a:ext cx="838199" cy="790663"/>
                </a:xfrm>
                <a:prstGeom prst="rect">
                  <a:avLst/>
                </a:prstGeom>
                <a:blipFill dpi="0" rotWithShape="0">
                  <a:blip r:embed="rId8"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TextBox 36"/>
                <p:cNvSpPr txBox="1"/>
                <p:nvPr/>
              </p:nvSpPr>
              <p:spPr>
                <a:xfrm>
                  <a:off x="4239910" y="2581564"/>
                  <a:ext cx="2438397" cy="647772"/>
                </a:xfrm>
                <a:prstGeom prst="rect">
                  <a:avLst/>
                </a:prstGeom>
                <a:noFill/>
              </p:spPr>
              <p:txBody>
                <a:bodyPr>
                  <a:spAutoFit/>
                </a:bodyPr>
                <a:lstStyle/>
                <a:p>
                  <a:pPr algn="r" fontAlgn="auto">
                    <a:spcBef>
                      <a:spcPts val="0"/>
                    </a:spcBef>
                    <a:spcAft>
                      <a:spcPts val="0"/>
                    </a:spcAft>
                    <a:defRPr/>
                  </a:pPr>
                  <a:r>
                    <a:rPr lang="en-US" b="1" dirty="0">
                      <a:solidFill>
                        <a:schemeClr val="accent6">
                          <a:lumMod val="75000"/>
                        </a:schemeClr>
                      </a:solidFill>
                      <a:latin typeface="+mn-lt"/>
                      <a:cs typeface="+mn-cs"/>
                    </a:rPr>
                    <a:t>Career &amp; Professional Development</a:t>
                  </a:r>
                </a:p>
              </p:txBody>
            </p:sp>
          </p:grpSp>
          <p:grpSp>
            <p:nvGrpSpPr>
              <p:cNvPr id="19466" name="Group 8"/>
              <p:cNvGrpSpPr>
                <a:grpSpLocks/>
              </p:cNvGrpSpPr>
              <p:nvPr/>
            </p:nvGrpSpPr>
            <p:grpSpPr bwMode="auto">
              <a:xfrm>
                <a:off x="4191000" y="3928788"/>
                <a:ext cx="3337560" cy="789801"/>
                <a:chOff x="4191000" y="3928788"/>
                <a:chExt cx="3337560" cy="789801"/>
              </a:xfrm>
            </p:grpSpPr>
            <p:sp>
              <p:nvSpPr>
                <p:cNvPr id="31" name="Rectangle 30"/>
                <p:cNvSpPr/>
                <p:nvPr/>
              </p:nvSpPr>
              <p:spPr>
                <a:xfrm>
                  <a:off x="6691007" y="3929502"/>
                  <a:ext cx="838199" cy="789075"/>
                </a:xfrm>
                <a:prstGeom prst="rect">
                  <a:avLst/>
                </a:prstGeom>
                <a:blipFill dpi="0" rotWithShape="0">
                  <a:blip r:embed="rId9"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TextBox 37"/>
                <p:cNvSpPr txBox="1"/>
                <p:nvPr/>
              </p:nvSpPr>
              <p:spPr>
                <a:xfrm>
                  <a:off x="4190697" y="3929502"/>
                  <a:ext cx="2438397" cy="646184"/>
                </a:xfrm>
                <a:prstGeom prst="rect">
                  <a:avLst/>
                </a:prstGeom>
                <a:noFill/>
              </p:spPr>
              <p:txBody>
                <a:bodyPr>
                  <a:spAutoFit/>
                </a:bodyPr>
                <a:lstStyle/>
                <a:p>
                  <a:pPr algn="r" fontAlgn="auto">
                    <a:spcBef>
                      <a:spcPts val="0"/>
                    </a:spcBef>
                    <a:spcAft>
                      <a:spcPts val="0"/>
                    </a:spcAft>
                    <a:defRPr/>
                  </a:pPr>
                  <a:r>
                    <a:rPr lang="en-US" b="1" dirty="0">
                      <a:solidFill>
                        <a:schemeClr val="accent1">
                          <a:lumMod val="50000"/>
                        </a:schemeClr>
                      </a:solidFill>
                      <a:latin typeface="+mn-lt"/>
                      <a:cs typeface="+mn-cs"/>
                    </a:rPr>
                    <a:t>Fun &amp; Personal </a:t>
                  </a:r>
                </a:p>
                <a:p>
                  <a:pPr algn="r" fontAlgn="auto">
                    <a:spcBef>
                      <a:spcPts val="0"/>
                    </a:spcBef>
                    <a:spcAft>
                      <a:spcPts val="0"/>
                    </a:spcAft>
                    <a:defRPr/>
                  </a:pPr>
                  <a:r>
                    <a:rPr lang="en-US" b="1" dirty="0">
                      <a:solidFill>
                        <a:schemeClr val="accent1">
                          <a:lumMod val="50000"/>
                        </a:schemeClr>
                      </a:solidFill>
                      <a:latin typeface="+mn-lt"/>
                      <a:cs typeface="+mn-cs"/>
                    </a:rPr>
                    <a:t>Development</a:t>
                  </a:r>
                </a:p>
              </p:txBody>
            </p:sp>
          </p:grpSp>
          <p:sp>
            <p:nvSpPr>
              <p:cNvPr id="3" name="Rectangle 2"/>
              <p:cNvSpPr/>
              <p:nvPr/>
            </p:nvSpPr>
            <p:spPr>
              <a:xfrm>
                <a:off x="1236364" y="2178294"/>
                <a:ext cx="6629392" cy="422004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pic>
        <p:nvPicPr>
          <p:cNvPr id="39" name="Page 4.wav">
            <a:hlinkClick r:id="" action="ppaction://media"/>
          </p:cNvPr>
          <p:cNvPicPr>
            <a:picLocks noRot="1" noChangeAspect="1"/>
          </p:cNvPicPr>
          <p:nvPr>
            <a:wavAudioFile r:embed="rId1" name="Page 4.wav"/>
          </p:nvPr>
        </p:nvPicPr>
        <p:blipFill>
          <a:blip r:embed="rId10" cstate="print"/>
          <a:stretch>
            <a:fillRect/>
          </a:stretch>
        </p:blipFill>
        <p:spPr>
          <a:xfrm>
            <a:off x="457200" y="6172200"/>
            <a:ext cx="304800" cy="304800"/>
          </a:xfrm>
          <a:prstGeom prst="rect">
            <a:avLst/>
          </a:prstGeom>
        </p:spPr>
      </p:pic>
    </p:spTree>
  </p:cSld>
  <p:clrMapOvr>
    <a:masterClrMapping/>
  </p:clrMapOvr>
  <p:transition advClick="0" advTm="15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8"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L:\My Pictures\Purchased Stock Photos\things\iStock_000013885029Small.jpg"/>
          <p:cNvPicPr>
            <a:picLocks noChangeAspect="1" noChangeArrowheads="1"/>
          </p:cNvPicPr>
          <p:nvPr/>
        </p:nvPicPr>
        <p:blipFill>
          <a:blip r:embed="rId5" cstate="print"/>
          <a:srcRect t="20155"/>
          <a:stretch>
            <a:fillRect/>
          </a:stretch>
        </p:blipFill>
        <p:spPr bwMode="auto">
          <a:xfrm>
            <a:off x="1066800" y="609600"/>
            <a:ext cx="7010400" cy="3324225"/>
          </a:xfrm>
          <a:prstGeom prst="rect">
            <a:avLst/>
          </a:prstGeom>
          <a:noFill/>
          <a:ln w="9525">
            <a:noFill/>
            <a:miter lim="800000"/>
            <a:headEnd/>
            <a:tailEnd/>
          </a:ln>
        </p:spPr>
      </p:pic>
      <p:grpSp>
        <p:nvGrpSpPr>
          <p:cNvPr id="20482" name="Group 1"/>
          <p:cNvGrpSpPr>
            <a:grpSpLocks/>
          </p:cNvGrpSpPr>
          <p:nvPr/>
        </p:nvGrpSpPr>
        <p:grpSpPr bwMode="auto">
          <a:xfrm>
            <a:off x="-12700" y="3933825"/>
            <a:ext cx="9144000" cy="2936875"/>
            <a:chOff x="-12290" y="3933887"/>
            <a:chExt cx="9144000" cy="2936403"/>
          </a:xfrm>
        </p:grpSpPr>
        <p:sp>
          <p:nvSpPr>
            <p:cNvPr id="9" name="Rectangle 8"/>
            <p:cNvSpPr/>
            <p:nvPr/>
          </p:nvSpPr>
          <p:spPr>
            <a:xfrm>
              <a:off x="-12290" y="3933887"/>
              <a:ext cx="9144000" cy="2936403"/>
            </a:xfrm>
            <a:prstGeom prst="rect">
              <a:avLst/>
            </a:prstGeom>
            <a:gradFill>
              <a:gsLst>
                <a:gs pos="30000">
                  <a:schemeClr val="bg1"/>
                </a:gs>
                <a:gs pos="45000">
                  <a:schemeClr val="bg1"/>
                </a:gs>
                <a:gs pos="10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5"/>
            <p:cNvSpPr txBox="1">
              <a:spLocks noChangeArrowheads="1"/>
            </p:cNvSpPr>
            <p:nvPr/>
          </p:nvSpPr>
          <p:spPr bwMode="auto">
            <a:xfrm>
              <a:off x="567148" y="4771952"/>
              <a:ext cx="8013700" cy="1323762"/>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auto" hangingPunct="1">
                <a:spcBef>
                  <a:spcPts val="0"/>
                </a:spcBef>
                <a:spcAft>
                  <a:spcPts val="0"/>
                </a:spcAft>
                <a:defRPr/>
              </a:pPr>
              <a:r>
                <a:rPr lang="en-US" sz="4000" b="1" dirty="0">
                  <a:solidFill>
                    <a:schemeClr val="accent1">
                      <a:lumMod val="50000"/>
                    </a:schemeClr>
                  </a:solidFill>
                  <a:latin typeface="+mn-lt"/>
                </a:rPr>
                <a:t>What Do We Mean by </a:t>
              </a:r>
            </a:p>
            <a:p>
              <a:pPr algn="ctr" eaLnBrk="1" fontAlgn="auto" hangingPunct="1">
                <a:spcBef>
                  <a:spcPts val="0"/>
                </a:spcBef>
                <a:spcAft>
                  <a:spcPts val="0"/>
                </a:spcAft>
                <a:defRPr/>
              </a:pPr>
              <a:r>
                <a:rPr lang="en-US" sz="4000" b="1" dirty="0">
                  <a:solidFill>
                    <a:schemeClr val="accent1">
                      <a:lumMod val="50000"/>
                    </a:schemeClr>
                  </a:solidFill>
                  <a:latin typeface="+mn-lt"/>
                </a:rPr>
                <a:t>Work-Life Balance?</a:t>
              </a:r>
            </a:p>
          </p:txBody>
        </p:sp>
      </p:grpSp>
      <p:pic>
        <p:nvPicPr>
          <p:cNvPr id="2" name="Page 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57200" y="5791200"/>
            <a:ext cx="609600" cy="609600"/>
          </a:xfrm>
          <a:prstGeom prst="rect">
            <a:avLst/>
          </a:prstGeom>
        </p:spPr>
      </p:pic>
    </p:spTree>
  </p:cSld>
  <p:clrMapOvr>
    <a:masterClrMapping/>
  </p:clrMapOvr>
  <p:transition advClick="0" advTm="494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9050" y="-7938"/>
            <a:ext cx="9144000" cy="5053013"/>
          </a:xfrm>
          <a:prstGeom prst="rect">
            <a:avLst/>
          </a:prstGeom>
          <a:gradFill flip="none" rotWithShape="1">
            <a:gsLst>
              <a:gs pos="34000">
                <a:schemeClr val="bg1"/>
              </a:gs>
              <a:gs pos="65000">
                <a:schemeClr val="bg1">
                  <a:lumMod val="85000"/>
                </a:schemeClr>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4578" name="Picture 1"/>
          <p:cNvPicPr>
            <a:picLocks noChangeAspect="1"/>
          </p:cNvPicPr>
          <p:nvPr/>
        </p:nvPicPr>
        <p:blipFill>
          <a:blip r:embed="rId6" cstate="print"/>
          <a:srcRect/>
          <a:stretch>
            <a:fillRect/>
          </a:stretch>
        </p:blipFill>
        <p:spPr bwMode="auto">
          <a:xfrm>
            <a:off x="390525" y="838200"/>
            <a:ext cx="8372475" cy="5492750"/>
          </a:xfrm>
          <a:prstGeom prst="rect">
            <a:avLst/>
          </a:prstGeom>
          <a:noFill/>
          <a:ln w="9525">
            <a:noFill/>
            <a:miter lim="800000"/>
            <a:headEnd/>
            <a:tailEnd/>
          </a:ln>
        </p:spPr>
      </p:pic>
      <p:sp>
        <p:nvSpPr>
          <p:cNvPr id="24588" name="TextBox 14"/>
          <p:cNvSpPr txBox="1">
            <a:spLocks noChangeArrowheads="1"/>
          </p:cNvSpPr>
          <p:nvPr/>
        </p:nvSpPr>
        <p:spPr bwMode="auto">
          <a:xfrm rot="21332221">
            <a:off x="938213" y="3348179"/>
            <a:ext cx="1981200" cy="307834"/>
          </a:xfrm>
          <a:prstGeom prst="rect">
            <a:avLst/>
          </a:prstGeom>
          <a:noFill/>
          <a:ln w="9525">
            <a:noFill/>
            <a:miter lim="800000"/>
            <a:headEnd/>
            <a:tailEnd/>
          </a:ln>
        </p:spPr>
        <p:txBody>
          <a:bodyPr>
            <a:spAutoFit/>
          </a:bodyPr>
          <a:lstStyle/>
          <a:p>
            <a:pPr algn="ctr"/>
            <a:r>
              <a:rPr lang="en-US" sz="1400" b="1">
                <a:latin typeface="Calibri" pitchFamily="34" charset="0"/>
              </a:rPr>
              <a:t>Work on Relationship!</a:t>
            </a:r>
          </a:p>
        </p:txBody>
      </p:sp>
      <p:sp>
        <p:nvSpPr>
          <p:cNvPr id="17" name="TextBox 16"/>
          <p:cNvSpPr txBox="1">
            <a:spLocks noChangeArrowheads="1"/>
          </p:cNvSpPr>
          <p:nvPr/>
        </p:nvSpPr>
        <p:spPr bwMode="auto">
          <a:xfrm>
            <a:off x="5426075" y="4559300"/>
            <a:ext cx="2743200" cy="1076325"/>
          </a:xfrm>
          <a:prstGeom prst="rect">
            <a:avLst/>
          </a:prstGeom>
          <a:noFill/>
          <a:ln w="9525">
            <a:noFill/>
            <a:miter lim="800000"/>
            <a:headEnd/>
            <a:tailEnd/>
          </a:ln>
        </p:spPr>
        <p:txBody>
          <a:bodyPr>
            <a:spAutoFit/>
          </a:bodyPr>
          <a:lstStyle/>
          <a:p>
            <a:pPr algn="ctr"/>
            <a:r>
              <a:rPr lang="en-US" sz="3200" b="1">
                <a:latin typeface="Freestyle Script"/>
              </a:rPr>
              <a:t>TOO MUCH </a:t>
            </a:r>
          </a:p>
          <a:p>
            <a:pPr algn="ctr"/>
            <a:r>
              <a:rPr lang="en-US" sz="3200" b="1">
                <a:latin typeface="Freestyle Script"/>
              </a:rPr>
              <a:t>TO  DO!!</a:t>
            </a:r>
          </a:p>
        </p:txBody>
      </p:sp>
      <p:grpSp>
        <p:nvGrpSpPr>
          <p:cNvPr id="6" name="Group 5"/>
          <p:cNvGrpSpPr>
            <a:grpSpLocks/>
          </p:cNvGrpSpPr>
          <p:nvPr/>
        </p:nvGrpSpPr>
        <p:grpSpPr bwMode="auto">
          <a:xfrm>
            <a:off x="3276600" y="1614488"/>
            <a:ext cx="1905000" cy="3552825"/>
            <a:chOff x="3276600" y="1614916"/>
            <a:chExt cx="1904999" cy="3552010"/>
          </a:xfrm>
        </p:grpSpPr>
        <p:sp>
          <p:nvSpPr>
            <p:cNvPr id="14" name="Rectangle 13"/>
            <p:cNvSpPr/>
            <p:nvPr/>
          </p:nvSpPr>
          <p:spPr>
            <a:xfrm rot="60000">
              <a:off x="3276600" y="1614916"/>
              <a:ext cx="1904999" cy="1371285"/>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7" name="TextBox 19"/>
            <p:cNvSpPr txBox="1">
              <a:spLocks noChangeArrowheads="1"/>
            </p:cNvSpPr>
            <p:nvPr/>
          </p:nvSpPr>
          <p:spPr bwMode="auto">
            <a:xfrm rot="444987">
              <a:off x="3542518" y="3781931"/>
              <a:ext cx="1557786" cy="1384995"/>
            </a:xfrm>
            <a:prstGeom prst="rect">
              <a:avLst/>
            </a:prstGeom>
            <a:noFill/>
            <a:ln w="9525">
              <a:noFill/>
              <a:miter lim="800000"/>
              <a:headEnd/>
              <a:tailEnd/>
            </a:ln>
          </p:spPr>
          <p:txBody>
            <a:bodyPr>
              <a:spAutoFit/>
            </a:bodyPr>
            <a:lstStyle/>
            <a:p>
              <a:pPr algn="ctr"/>
              <a:r>
                <a:rPr lang="en-US" sz="2800">
                  <a:latin typeface="Calibri" pitchFamily="34" charset="0"/>
                </a:rPr>
                <a:t>Dad </a:t>
              </a:r>
            </a:p>
            <a:p>
              <a:pPr algn="ctr"/>
              <a:r>
                <a:rPr lang="en-US" sz="2800">
                  <a:latin typeface="Calibri" pitchFamily="34" charset="0"/>
                </a:rPr>
                <a:t>Dr. Appt.</a:t>
              </a:r>
            </a:p>
            <a:p>
              <a:pPr algn="ctr"/>
              <a:r>
                <a:rPr lang="en-US" sz="2800">
                  <a:latin typeface="Calibri" pitchFamily="34" charset="0"/>
                </a:rPr>
                <a:t>May 10</a:t>
              </a:r>
            </a:p>
          </p:txBody>
        </p:sp>
      </p:grpSp>
      <p:sp>
        <p:nvSpPr>
          <p:cNvPr id="21" name="TextBox 20"/>
          <p:cNvSpPr txBox="1">
            <a:spLocks noChangeArrowheads="1"/>
          </p:cNvSpPr>
          <p:nvPr/>
        </p:nvSpPr>
        <p:spPr bwMode="auto">
          <a:xfrm rot="-162112">
            <a:off x="935038" y="4248150"/>
            <a:ext cx="2667000" cy="846138"/>
          </a:xfrm>
          <a:prstGeom prst="rect">
            <a:avLst/>
          </a:prstGeom>
          <a:noFill/>
          <a:ln w="9525">
            <a:noFill/>
            <a:miter lim="800000"/>
            <a:headEnd/>
            <a:tailEnd/>
          </a:ln>
        </p:spPr>
        <p:txBody>
          <a:bodyPr>
            <a:spAutoFit/>
          </a:bodyPr>
          <a:lstStyle/>
          <a:p>
            <a:pPr algn="ctr"/>
            <a:r>
              <a:rPr lang="en-US" sz="1400" b="1">
                <a:latin typeface="Calibri" pitchFamily="34" charset="0"/>
              </a:rPr>
              <a:t>FINANCIAL PLANNER</a:t>
            </a:r>
          </a:p>
          <a:p>
            <a:pPr algn="ctr"/>
            <a:endParaRPr lang="en-US" sz="800">
              <a:latin typeface="Calibri" pitchFamily="34" charset="0"/>
            </a:endParaRPr>
          </a:p>
          <a:p>
            <a:pPr algn="ctr"/>
            <a:r>
              <a:rPr lang="en-US" sz="1400">
                <a:latin typeface="Calibri" pitchFamily="34" charset="0"/>
              </a:rPr>
              <a:t>John P. Smith</a:t>
            </a:r>
          </a:p>
          <a:p>
            <a:pPr algn="ctr"/>
            <a:r>
              <a:rPr lang="en-US" sz="1100">
                <a:latin typeface="Calibri" pitchFamily="34" charset="0"/>
              </a:rPr>
              <a:t>555-231-1234</a:t>
            </a:r>
          </a:p>
        </p:txBody>
      </p:sp>
      <p:grpSp>
        <p:nvGrpSpPr>
          <p:cNvPr id="9" name="Group 8"/>
          <p:cNvGrpSpPr>
            <a:grpSpLocks/>
          </p:cNvGrpSpPr>
          <p:nvPr/>
        </p:nvGrpSpPr>
        <p:grpSpPr bwMode="auto">
          <a:xfrm>
            <a:off x="5791200" y="1552575"/>
            <a:ext cx="2713038" cy="2409825"/>
            <a:chOff x="5791107" y="1551827"/>
            <a:chExt cx="2713271" cy="2410573"/>
          </a:xfrm>
        </p:grpSpPr>
        <p:sp>
          <p:nvSpPr>
            <p:cNvPr id="24584" name="TextBox 17"/>
            <p:cNvSpPr txBox="1">
              <a:spLocks noChangeArrowheads="1"/>
            </p:cNvSpPr>
            <p:nvPr/>
          </p:nvSpPr>
          <p:spPr bwMode="auto">
            <a:xfrm rot="-258891">
              <a:off x="5791107" y="1756246"/>
              <a:ext cx="1284403" cy="1631216"/>
            </a:xfrm>
            <a:prstGeom prst="rect">
              <a:avLst/>
            </a:prstGeom>
            <a:noFill/>
            <a:ln w="9525">
              <a:noFill/>
              <a:miter lim="800000"/>
              <a:headEnd/>
              <a:tailEnd/>
            </a:ln>
          </p:spPr>
          <p:txBody>
            <a:bodyPr>
              <a:spAutoFit/>
            </a:bodyPr>
            <a:lstStyle/>
            <a:p>
              <a:pPr algn="ctr"/>
              <a:r>
                <a:rPr lang="en-US" sz="2000" b="1">
                  <a:solidFill>
                    <a:srgbClr val="C00000"/>
                  </a:solidFill>
                  <a:latin typeface="Calibri" pitchFamily="34" charset="0"/>
                </a:rPr>
                <a:t>No more unhealthy lifestyle &amp; chronic illness!</a:t>
              </a:r>
              <a:endParaRPr lang="en-US" sz="2000" b="1">
                <a:latin typeface="Calibri" pitchFamily="34" charset="0"/>
              </a:endParaRPr>
            </a:p>
          </p:txBody>
        </p:sp>
        <p:pic>
          <p:nvPicPr>
            <p:cNvPr id="24585" name="Picture 7"/>
            <p:cNvPicPr>
              <a:picLocks noChangeAspect="1"/>
            </p:cNvPicPr>
            <p:nvPr/>
          </p:nvPicPr>
          <p:blipFill>
            <a:blip r:embed="rId8" cstate="print"/>
            <a:srcRect/>
            <a:stretch>
              <a:fillRect/>
            </a:stretch>
          </p:blipFill>
          <p:spPr bwMode="auto">
            <a:xfrm>
              <a:off x="7131366" y="1551827"/>
              <a:ext cx="1373012" cy="2410573"/>
            </a:xfrm>
            <a:prstGeom prst="rect">
              <a:avLst/>
            </a:prstGeom>
            <a:noFill/>
            <a:ln w="22225">
              <a:solidFill>
                <a:schemeClr val="tx1"/>
              </a:solidFill>
              <a:miter lim="800000"/>
              <a:headEnd/>
              <a:tailEnd/>
            </a:ln>
          </p:spPr>
        </p:pic>
      </p:grpSp>
      <p:pic>
        <p:nvPicPr>
          <p:cNvPr id="2" name="Page 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381000" y="5867400"/>
            <a:ext cx="609600" cy="609600"/>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15693" t="299" r="22753" b="3914"/>
          <a:stretch/>
        </p:blipFill>
        <p:spPr>
          <a:xfrm rot="21349243">
            <a:off x="1150676" y="1712977"/>
            <a:ext cx="1392974" cy="1436610"/>
          </a:xfrm>
          <a:prstGeom prst="rect">
            <a:avLst/>
          </a:prstGeom>
        </p:spPr>
      </p:pic>
    </p:spTree>
    <p:custDataLst>
      <p:tags r:id="rId1"/>
    </p:custDataLst>
  </p:cSld>
  <p:clrMapOvr>
    <a:masterClrMapping/>
  </p:clrMapOvr>
  <p:transition advClick="0" advTm="300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25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1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
          <p:cNvGrpSpPr>
            <a:grpSpLocks/>
          </p:cNvGrpSpPr>
          <p:nvPr/>
        </p:nvGrpSpPr>
        <p:grpSpPr bwMode="auto">
          <a:xfrm>
            <a:off x="-14288" y="0"/>
            <a:ext cx="3519488" cy="6858000"/>
            <a:chOff x="-14748" y="0"/>
            <a:chExt cx="3519948" cy="6858000"/>
          </a:xfrm>
        </p:grpSpPr>
        <p:grpSp>
          <p:nvGrpSpPr>
            <p:cNvPr id="26664" name="Group 32"/>
            <p:cNvGrpSpPr>
              <a:grpSpLocks/>
            </p:cNvGrpSpPr>
            <p:nvPr/>
          </p:nvGrpSpPr>
          <p:grpSpPr bwMode="auto">
            <a:xfrm>
              <a:off x="-14748" y="0"/>
              <a:ext cx="3519948" cy="6858000"/>
              <a:chOff x="-14748" y="0"/>
              <a:chExt cx="3519948" cy="6858000"/>
            </a:xfrm>
          </p:grpSpPr>
          <p:sp>
            <p:nvSpPr>
              <p:cNvPr id="34" name="Rectangle 33"/>
              <p:cNvSpPr/>
              <p:nvPr/>
            </p:nvSpPr>
            <p:spPr>
              <a:xfrm>
                <a:off x="-14748" y="0"/>
                <a:ext cx="2910268"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5" name="Straight Connector 34"/>
              <p:cNvCxnSpPr/>
              <p:nvPr/>
            </p:nvCxnSpPr>
            <p:spPr>
              <a:xfrm>
                <a:off x="2944740" y="0"/>
                <a:ext cx="0" cy="685800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Isosceles Triangle 35"/>
              <p:cNvSpPr/>
              <p:nvPr/>
            </p:nvSpPr>
            <p:spPr>
              <a:xfrm rot="5400000" flipH="1">
                <a:off x="2819360" y="525423"/>
                <a:ext cx="762000" cy="60968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6665" name="TextBox 5"/>
            <p:cNvSpPr txBox="1">
              <a:spLocks noChangeArrowheads="1"/>
            </p:cNvSpPr>
            <p:nvPr/>
          </p:nvSpPr>
          <p:spPr bwMode="auto">
            <a:xfrm>
              <a:off x="417870" y="1613118"/>
              <a:ext cx="2401530" cy="1815882"/>
            </a:xfrm>
            <a:prstGeom prst="rect">
              <a:avLst/>
            </a:prstGeom>
            <a:noFill/>
            <a:ln w="9525">
              <a:noFill/>
              <a:miter lim="800000"/>
              <a:headEnd/>
              <a:tailEnd/>
            </a:ln>
          </p:spPr>
          <p:txBody>
            <a:bodyPr>
              <a:spAutoFit/>
            </a:bodyPr>
            <a:lstStyle/>
            <a:p>
              <a:r>
                <a:rPr lang="en-US" sz="2800" b="1">
                  <a:solidFill>
                    <a:schemeClr val="bg1"/>
                  </a:solidFill>
                  <a:latin typeface="Calibri" pitchFamily="34" charset="0"/>
                </a:rPr>
                <a:t>If we don’t take care of each part of our lives…</a:t>
              </a:r>
            </a:p>
          </p:txBody>
        </p:sp>
      </p:grpSp>
      <p:grpSp>
        <p:nvGrpSpPr>
          <p:cNvPr id="26626" name="Group 13"/>
          <p:cNvGrpSpPr>
            <a:grpSpLocks/>
          </p:cNvGrpSpPr>
          <p:nvPr/>
        </p:nvGrpSpPr>
        <p:grpSpPr bwMode="auto">
          <a:xfrm>
            <a:off x="209550" y="4203700"/>
            <a:ext cx="4087813" cy="2171700"/>
            <a:chOff x="591984" y="2057400"/>
            <a:chExt cx="8094816" cy="4343400"/>
          </a:xfrm>
        </p:grpSpPr>
        <p:sp>
          <p:nvSpPr>
            <p:cNvPr id="15" name="Oval 14"/>
            <p:cNvSpPr/>
            <p:nvPr/>
          </p:nvSpPr>
          <p:spPr>
            <a:xfrm>
              <a:off x="762000" y="2057400"/>
              <a:ext cx="7816850" cy="4343400"/>
            </a:xfrm>
            <a:prstGeom prst="ellipse">
              <a:avLst/>
            </a:prstGeom>
            <a:noFill/>
            <a:ln w="234950">
              <a:solidFill>
                <a:schemeClr val="tx1"/>
              </a:solid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591984" y="3619500"/>
              <a:ext cx="1295400" cy="1219200"/>
            </a:xfrm>
            <a:prstGeom prst="ellipse">
              <a:avLst/>
            </a:prstGeom>
            <a:gradFill flip="none" rotWithShape="1">
              <a:gsLst>
                <a:gs pos="36000">
                  <a:schemeClr val="tx2">
                    <a:lumMod val="75000"/>
                  </a:schemeClr>
                </a:gs>
                <a:gs pos="73000">
                  <a:schemeClr val="accent1">
                    <a:tint val="44500"/>
                    <a:satMod val="160000"/>
                  </a:schemeClr>
                </a:gs>
                <a:gs pos="100000">
                  <a:schemeClr val="accent1">
                    <a:tint val="23500"/>
                    <a:satMod val="16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2667000" y="2667000"/>
              <a:ext cx="1295400" cy="1219200"/>
            </a:xfrm>
            <a:prstGeom prst="ellipse">
              <a:avLst/>
            </a:prstGeom>
            <a:gradFill flip="none" rotWithShape="1">
              <a:gsLst>
                <a:gs pos="36000">
                  <a:schemeClr val="accent4">
                    <a:lumMod val="50000"/>
                  </a:schemeClr>
                </a:gs>
                <a:gs pos="73000">
                  <a:schemeClr val="accent1">
                    <a:tint val="44500"/>
                    <a:satMod val="160000"/>
                  </a:schemeClr>
                </a:gs>
                <a:gs pos="100000">
                  <a:schemeClr val="accent1">
                    <a:tint val="23500"/>
                    <a:satMod val="16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5334000" y="2438400"/>
              <a:ext cx="1295400" cy="1219200"/>
            </a:xfrm>
            <a:prstGeom prst="ellipse">
              <a:avLst/>
            </a:prstGeom>
            <a:gradFill flip="none" rotWithShape="1">
              <a:gsLst>
                <a:gs pos="36000">
                  <a:srgbClr val="C00000"/>
                </a:gs>
                <a:gs pos="73000">
                  <a:schemeClr val="accent1">
                    <a:tint val="44500"/>
                    <a:satMod val="160000"/>
                  </a:schemeClr>
                </a:gs>
                <a:gs pos="100000">
                  <a:schemeClr val="accent1">
                    <a:tint val="23500"/>
                    <a:satMod val="16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391400" y="3048000"/>
              <a:ext cx="1295400" cy="1219200"/>
            </a:xfrm>
            <a:prstGeom prst="ellipse">
              <a:avLst/>
            </a:prstGeom>
            <a:gradFill flip="none" rotWithShape="1">
              <a:gsLst>
                <a:gs pos="36000">
                  <a:schemeClr val="accent6">
                    <a:lumMod val="75000"/>
                  </a:schemeClr>
                </a:gs>
                <a:gs pos="73000">
                  <a:schemeClr val="accent1">
                    <a:tint val="44500"/>
                    <a:satMod val="160000"/>
                  </a:schemeClr>
                </a:gs>
                <a:gs pos="100000">
                  <a:schemeClr val="accent1">
                    <a:tint val="23500"/>
                    <a:satMod val="16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5299587" y="4038600"/>
              <a:ext cx="1295400" cy="1219200"/>
            </a:xfrm>
            <a:prstGeom prst="ellipse">
              <a:avLst/>
            </a:prstGeom>
            <a:gradFill flip="none" rotWithShape="1">
              <a:gsLst>
                <a:gs pos="36000">
                  <a:schemeClr val="accent3">
                    <a:lumMod val="50000"/>
                  </a:schemeClr>
                </a:gs>
                <a:gs pos="73000">
                  <a:schemeClr val="accent1">
                    <a:tint val="44500"/>
                    <a:satMod val="160000"/>
                  </a:schemeClr>
                </a:gs>
                <a:gs pos="100000">
                  <a:schemeClr val="accent1">
                    <a:tint val="23500"/>
                    <a:satMod val="16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2574823" y="4370439"/>
              <a:ext cx="1295400" cy="1219200"/>
            </a:xfrm>
            <a:prstGeom prst="ellipse">
              <a:avLst/>
            </a:prstGeom>
            <a:gradFill flip="none" rotWithShape="1">
              <a:gsLst>
                <a:gs pos="36000">
                  <a:schemeClr val="accent5">
                    <a:lumMod val="75000"/>
                  </a:schemeClr>
                </a:gs>
                <a:gs pos="73000">
                  <a:schemeClr val="accent1">
                    <a:tint val="44500"/>
                    <a:satMod val="160000"/>
                  </a:schemeClr>
                </a:gs>
                <a:gs pos="100000">
                  <a:schemeClr val="accent1">
                    <a:tint val="23500"/>
                    <a:satMod val="16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58" name="TextBox 21"/>
            <p:cNvSpPr txBox="1">
              <a:spLocks noChangeArrowheads="1"/>
            </p:cNvSpPr>
            <p:nvPr/>
          </p:nvSpPr>
          <p:spPr bwMode="auto">
            <a:xfrm>
              <a:off x="628534" y="4038600"/>
              <a:ext cx="1125384" cy="461664"/>
            </a:xfrm>
            <a:prstGeom prst="rect">
              <a:avLst/>
            </a:prstGeom>
            <a:noFill/>
            <a:ln w="9525">
              <a:noFill/>
              <a:miter lim="800000"/>
              <a:headEnd/>
              <a:tailEnd/>
            </a:ln>
          </p:spPr>
          <p:txBody>
            <a:bodyPr>
              <a:spAutoFit/>
            </a:bodyPr>
            <a:lstStyle/>
            <a:p>
              <a:pPr algn="ctr"/>
              <a:r>
                <a:rPr lang="en-US" sz="900" b="1">
                  <a:solidFill>
                    <a:schemeClr val="bg1"/>
                  </a:solidFill>
                  <a:latin typeface="Calibri" pitchFamily="34" charset="0"/>
                </a:rPr>
                <a:t>Health</a:t>
              </a:r>
            </a:p>
          </p:txBody>
        </p:sp>
        <p:sp>
          <p:nvSpPr>
            <p:cNvPr id="26659" name="TextBox 22"/>
            <p:cNvSpPr txBox="1">
              <a:spLocks noChangeArrowheads="1"/>
            </p:cNvSpPr>
            <p:nvPr/>
          </p:nvSpPr>
          <p:spPr bwMode="auto">
            <a:xfrm>
              <a:off x="2741071" y="3076546"/>
              <a:ext cx="1128251" cy="461664"/>
            </a:xfrm>
            <a:prstGeom prst="rect">
              <a:avLst/>
            </a:prstGeom>
            <a:noFill/>
            <a:ln w="9525">
              <a:noFill/>
              <a:miter lim="800000"/>
              <a:headEnd/>
              <a:tailEnd/>
            </a:ln>
          </p:spPr>
          <p:txBody>
            <a:bodyPr>
              <a:spAutoFit/>
            </a:bodyPr>
            <a:lstStyle/>
            <a:p>
              <a:pPr algn="ctr"/>
              <a:r>
                <a:rPr lang="en-US" sz="900" b="1">
                  <a:solidFill>
                    <a:schemeClr val="bg1"/>
                  </a:solidFill>
                  <a:latin typeface="Calibri" pitchFamily="34" charset="0"/>
                </a:rPr>
                <a:t>Family</a:t>
              </a:r>
            </a:p>
          </p:txBody>
        </p:sp>
        <p:sp>
          <p:nvSpPr>
            <p:cNvPr id="26660" name="TextBox 23"/>
            <p:cNvSpPr txBox="1">
              <a:spLocks noChangeArrowheads="1"/>
            </p:cNvSpPr>
            <p:nvPr/>
          </p:nvSpPr>
          <p:spPr bwMode="auto">
            <a:xfrm>
              <a:off x="5457191" y="2836278"/>
              <a:ext cx="1070487" cy="461664"/>
            </a:xfrm>
            <a:prstGeom prst="rect">
              <a:avLst/>
            </a:prstGeom>
            <a:noFill/>
            <a:ln w="9525">
              <a:noFill/>
              <a:miter lim="800000"/>
              <a:headEnd/>
              <a:tailEnd/>
            </a:ln>
          </p:spPr>
          <p:txBody>
            <a:bodyPr>
              <a:spAutoFit/>
            </a:bodyPr>
            <a:lstStyle/>
            <a:p>
              <a:pPr algn="ctr"/>
              <a:r>
                <a:rPr lang="en-US" sz="900" b="1">
                  <a:solidFill>
                    <a:schemeClr val="bg1"/>
                  </a:solidFill>
                  <a:latin typeface="Calibri" pitchFamily="34" charset="0"/>
                </a:rPr>
                <a:t>Career</a:t>
              </a:r>
            </a:p>
          </p:txBody>
        </p:sp>
        <p:sp>
          <p:nvSpPr>
            <p:cNvPr id="26661" name="TextBox 24"/>
            <p:cNvSpPr txBox="1">
              <a:spLocks noChangeArrowheads="1"/>
            </p:cNvSpPr>
            <p:nvPr/>
          </p:nvSpPr>
          <p:spPr bwMode="auto">
            <a:xfrm>
              <a:off x="7486036" y="3471100"/>
              <a:ext cx="1193507" cy="461664"/>
            </a:xfrm>
            <a:prstGeom prst="rect">
              <a:avLst/>
            </a:prstGeom>
            <a:noFill/>
            <a:ln w="9525">
              <a:noFill/>
              <a:miter lim="800000"/>
              <a:headEnd/>
              <a:tailEnd/>
            </a:ln>
          </p:spPr>
          <p:txBody>
            <a:bodyPr>
              <a:spAutoFit/>
            </a:bodyPr>
            <a:lstStyle/>
            <a:p>
              <a:pPr algn="ctr"/>
              <a:r>
                <a:rPr lang="en-US" sz="900" b="1">
                  <a:solidFill>
                    <a:schemeClr val="bg1"/>
                  </a:solidFill>
                  <a:latin typeface="Calibri" pitchFamily="34" charset="0"/>
                </a:rPr>
                <a:t>Finances</a:t>
              </a:r>
            </a:p>
          </p:txBody>
        </p:sp>
        <p:sp>
          <p:nvSpPr>
            <p:cNvPr id="26662" name="TextBox 25"/>
            <p:cNvSpPr txBox="1">
              <a:spLocks noChangeArrowheads="1"/>
            </p:cNvSpPr>
            <p:nvPr/>
          </p:nvSpPr>
          <p:spPr bwMode="auto">
            <a:xfrm>
              <a:off x="5306296" y="4492114"/>
              <a:ext cx="1235177" cy="461664"/>
            </a:xfrm>
            <a:prstGeom prst="rect">
              <a:avLst/>
            </a:prstGeom>
            <a:noFill/>
            <a:ln w="9525">
              <a:noFill/>
              <a:miter lim="800000"/>
              <a:headEnd/>
              <a:tailEnd/>
            </a:ln>
          </p:spPr>
          <p:txBody>
            <a:bodyPr>
              <a:spAutoFit/>
            </a:bodyPr>
            <a:lstStyle/>
            <a:p>
              <a:pPr algn="ctr"/>
              <a:r>
                <a:rPr lang="en-US" sz="900" b="1">
                  <a:solidFill>
                    <a:schemeClr val="bg1"/>
                  </a:solidFill>
                  <a:latin typeface="Calibri" pitchFamily="34" charset="0"/>
                </a:rPr>
                <a:t>Spiritual</a:t>
              </a:r>
            </a:p>
          </p:txBody>
        </p:sp>
        <p:sp>
          <p:nvSpPr>
            <p:cNvPr id="26663" name="TextBox 26"/>
            <p:cNvSpPr txBox="1">
              <a:spLocks noChangeArrowheads="1"/>
            </p:cNvSpPr>
            <p:nvPr/>
          </p:nvSpPr>
          <p:spPr bwMode="auto">
            <a:xfrm>
              <a:off x="2765324" y="4779984"/>
              <a:ext cx="914399" cy="461664"/>
            </a:xfrm>
            <a:prstGeom prst="rect">
              <a:avLst/>
            </a:prstGeom>
            <a:noFill/>
            <a:ln w="9525">
              <a:noFill/>
              <a:miter lim="800000"/>
              <a:headEnd/>
              <a:tailEnd/>
            </a:ln>
          </p:spPr>
          <p:txBody>
            <a:bodyPr>
              <a:spAutoFit/>
            </a:bodyPr>
            <a:lstStyle/>
            <a:p>
              <a:pPr algn="ctr"/>
              <a:r>
                <a:rPr lang="en-US" sz="900" b="1">
                  <a:solidFill>
                    <a:schemeClr val="bg1"/>
                  </a:solidFill>
                  <a:latin typeface="Calibri" pitchFamily="34" charset="0"/>
                </a:rPr>
                <a:t>Fun</a:t>
              </a:r>
            </a:p>
          </p:txBody>
        </p:sp>
      </p:grpSp>
      <p:grpSp>
        <p:nvGrpSpPr>
          <p:cNvPr id="5" name="Group 4"/>
          <p:cNvGrpSpPr>
            <a:grpSpLocks/>
          </p:cNvGrpSpPr>
          <p:nvPr/>
        </p:nvGrpSpPr>
        <p:grpSpPr bwMode="auto">
          <a:xfrm>
            <a:off x="4876800" y="533400"/>
            <a:ext cx="3627438" cy="1443038"/>
            <a:chOff x="5025317" y="702621"/>
            <a:chExt cx="3628101" cy="1443421"/>
          </a:xfrm>
        </p:grpSpPr>
        <p:pic>
          <p:nvPicPr>
            <p:cNvPr id="26637" name="Picture 2"/>
            <p:cNvPicPr>
              <a:picLocks noChangeAspect="1" noChangeArrowheads="1"/>
            </p:cNvPicPr>
            <p:nvPr/>
          </p:nvPicPr>
          <p:blipFill>
            <a:blip r:embed="rId6" cstate="print"/>
            <a:srcRect l="61610" t="39999" r="14024" b="20219"/>
            <a:stretch>
              <a:fillRect/>
            </a:stretch>
          </p:blipFill>
          <p:spPr bwMode="auto">
            <a:xfrm>
              <a:off x="6393814" y="702621"/>
              <a:ext cx="594072" cy="516957"/>
            </a:xfrm>
            <a:prstGeom prst="rect">
              <a:avLst/>
            </a:prstGeom>
            <a:noFill/>
            <a:ln w="9525">
              <a:noFill/>
              <a:miter lim="800000"/>
              <a:headEnd/>
              <a:tailEnd/>
            </a:ln>
          </p:spPr>
        </p:pic>
        <p:sp>
          <p:nvSpPr>
            <p:cNvPr id="31" name="TextBox 30"/>
            <p:cNvSpPr txBox="1"/>
            <p:nvPr/>
          </p:nvSpPr>
          <p:spPr>
            <a:xfrm>
              <a:off x="5025317" y="1191701"/>
              <a:ext cx="3628101" cy="954341"/>
            </a:xfrm>
            <a:prstGeom prst="rect">
              <a:avLst/>
            </a:prstGeom>
            <a:noFill/>
          </p:spPr>
          <p:txBody>
            <a:bodyPr>
              <a:spAutoFit/>
            </a:bodyPr>
            <a:lstStyle/>
            <a:p>
              <a:pPr algn="ctr" fontAlgn="auto">
                <a:spcBef>
                  <a:spcPts val="0"/>
                </a:spcBef>
                <a:spcAft>
                  <a:spcPts val="0"/>
                </a:spcAft>
                <a:defRPr/>
              </a:pPr>
              <a:r>
                <a:rPr lang="en-US" sz="2800" b="1" dirty="0">
                  <a:solidFill>
                    <a:schemeClr val="tx1">
                      <a:lumMod val="75000"/>
                      <a:lumOff val="25000"/>
                    </a:schemeClr>
                  </a:solidFill>
                  <a:latin typeface="+mn-lt"/>
                  <a:cs typeface="+mn-cs"/>
                </a:rPr>
                <a:t>We run the risk of burning out</a:t>
              </a:r>
            </a:p>
          </p:txBody>
        </p:sp>
      </p:grpSp>
      <p:grpSp>
        <p:nvGrpSpPr>
          <p:cNvPr id="7" name="Group 6"/>
          <p:cNvGrpSpPr>
            <a:grpSpLocks/>
          </p:cNvGrpSpPr>
          <p:nvPr/>
        </p:nvGrpSpPr>
        <p:grpSpPr bwMode="auto">
          <a:xfrm>
            <a:off x="4876800" y="2141538"/>
            <a:ext cx="3627438" cy="1431925"/>
            <a:chOff x="5025317" y="2141352"/>
            <a:chExt cx="3628101" cy="1431487"/>
          </a:xfrm>
        </p:grpSpPr>
        <p:pic>
          <p:nvPicPr>
            <p:cNvPr id="26635" name="Picture 2"/>
            <p:cNvPicPr>
              <a:picLocks noChangeAspect="1" noChangeArrowheads="1"/>
            </p:cNvPicPr>
            <p:nvPr/>
          </p:nvPicPr>
          <p:blipFill>
            <a:blip r:embed="rId6" cstate="print"/>
            <a:srcRect l="61610" t="39999" r="14024" b="20219"/>
            <a:stretch>
              <a:fillRect/>
            </a:stretch>
          </p:blipFill>
          <p:spPr bwMode="auto">
            <a:xfrm>
              <a:off x="6393814" y="2141352"/>
              <a:ext cx="594072" cy="516957"/>
            </a:xfrm>
            <a:prstGeom prst="rect">
              <a:avLst/>
            </a:prstGeom>
            <a:noFill/>
            <a:ln w="9525">
              <a:noFill/>
              <a:miter lim="800000"/>
              <a:headEnd/>
              <a:tailEnd/>
            </a:ln>
          </p:spPr>
        </p:pic>
        <p:sp>
          <p:nvSpPr>
            <p:cNvPr id="32" name="TextBox 31"/>
            <p:cNvSpPr txBox="1"/>
            <p:nvPr/>
          </p:nvSpPr>
          <p:spPr>
            <a:xfrm>
              <a:off x="5025317" y="2619043"/>
              <a:ext cx="3628101" cy="953796"/>
            </a:xfrm>
            <a:prstGeom prst="rect">
              <a:avLst/>
            </a:prstGeom>
            <a:noFill/>
          </p:spPr>
          <p:txBody>
            <a:bodyPr>
              <a:spAutoFit/>
            </a:bodyPr>
            <a:lstStyle/>
            <a:p>
              <a:pPr algn="ctr" fontAlgn="auto">
                <a:spcBef>
                  <a:spcPts val="0"/>
                </a:spcBef>
                <a:spcAft>
                  <a:spcPts val="0"/>
                </a:spcAft>
                <a:defRPr/>
              </a:pPr>
              <a:r>
                <a:rPr lang="en-US" sz="2800" b="1" dirty="0">
                  <a:solidFill>
                    <a:schemeClr val="tx1">
                      <a:lumMod val="75000"/>
                      <a:lumOff val="25000"/>
                    </a:schemeClr>
                  </a:solidFill>
                  <a:latin typeface="+mn-lt"/>
                  <a:cs typeface="+mn-cs"/>
                </a:rPr>
                <a:t>We put ourselves and our families at risk</a:t>
              </a:r>
            </a:p>
          </p:txBody>
        </p:sp>
      </p:grpSp>
      <p:grpSp>
        <p:nvGrpSpPr>
          <p:cNvPr id="8" name="Group 7"/>
          <p:cNvGrpSpPr>
            <a:grpSpLocks/>
          </p:cNvGrpSpPr>
          <p:nvPr/>
        </p:nvGrpSpPr>
        <p:grpSpPr bwMode="auto">
          <a:xfrm>
            <a:off x="4876800" y="3725863"/>
            <a:ext cx="3627438" cy="998537"/>
            <a:chOff x="5025316" y="3594726"/>
            <a:chExt cx="3628101" cy="998518"/>
          </a:xfrm>
        </p:grpSpPr>
        <p:pic>
          <p:nvPicPr>
            <p:cNvPr id="26633" name="Picture 2"/>
            <p:cNvPicPr>
              <a:picLocks noChangeAspect="1" noChangeArrowheads="1"/>
            </p:cNvPicPr>
            <p:nvPr/>
          </p:nvPicPr>
          <p:blipFill>
            <a:blip r:embed="rId6" cstate="print"/>
            <a:srcRect l="61610" t="39999" r="14024" b="20219"/>
            <a:stretch>
              <a:fillRect/>
            </a:stretch>
          </p:blipFill>
          <p:spPr bwMode="auto">
            <a:xfrm>
              <a:off x="6393814" y="3594726"/>
              <a:ext cx="594072" cy="516957"/>
            </a:xfrm>
            <a:prstGeom prst="rect">
              <a:avLst/>
            </a:prstGeom>
            <a:noFill/>
            <a:ln w="9525">
              <a:noFill/>
              <a:miter lim="800000"/>
              <a:headEnd/>
              <a:tailEnd/>
            </a:ln>
          </p:spPr>
        </p:pic>
        <p:sp>
          <p:nvSpPr>
            <p:cNvPr id="37" name="TextBox 36"/>
            <p:cNvSpPr txBox="1"/>
            <p:nvPr/>
          </p:nvSpPr>
          <p:spPr>
            <a:xfrm>
              <a:off x="5025316" y="4069379"/>
              <a:ext cx="3628101" cy="523865"/>
            </a:xfrm>
            <a:prstGeom prst="rect">
              <a:avLst/>
            </a:prstGeom>
            <a:noFill/>
          </p:spPr>
          <p:txBody>
            <a:bodyPr>
              <a:spAutoFit/>
            </a:bodyPr>
            <a:lstStyle/>
            <a:p>
              <a:pPr algn="ctr" fontAlgn="auto">
                <a:spcBef>
                  <a:spcPts val="0"/>
                </a:spcBef>
                <a:spcAft>
                  <a:spcPts val="0"/>
                </a:spcAft>
                <a:defRPr/>
              </a:pPr>
              <a:r>
                <a:rPr lang="en-US" sz="2800" b="1" dirty="0">
                  <a:solidFill>
                    <a:schemeClr val="tx1">
                      <a:lumMod val="75000"/>
                      <a:lumOff val="25000"/>
                    </a:schemeClr>
                  </a:solidFill>
                  <a:latin typeface="+mn-lt"/>
                  <a:cs typeface="+mn-cs"/>
                </a:rPr>
                <a:t>We create more stress</a:t>
              </a:r>
            </a:p>
          </p:txBody>
        </p:sp>
      </p:grpSp>
      <p:grpSp>
        <p:nvGrpSpPr>
          <p:cNvPr id="9" name="Group 8"/>
          <p:cNvGrpSpPr>
            <a:grpSpLocks/>
          </p:cNvGrpSpPr>
          <p:nvPr/>
        </p:nvGrpSpPr>
        <p:grpSpPr bwMode="auto">
          <a:xfrm>
            <a:off x="4876800" y="4913313"/>
            <a:ext cx="3627438" cy="1411287"/>
            <a:chOff x="5025315" y="4568731"/>
            <a:chExt cx="3628101" cy="1411447"/>
          </a:xfrm>
        </p:grpSpPr>
        <p:pic>
          <p:nvPicPr>
            <p:cNvPr id="26631" name="Picture 2"/>
            <p:cNvPicPr>
              <a:picLocks noChangeAspect="1" noChangeArrowheads="1"/>
            </p:cNvPicPr>
            <p:nvPr/>
          </p:nvPicPr>
          <p:blipFill>
            <a:blip r:embed="rId6" cstate="print"/>
            <a:srcRect l="61610" t="39999" r="14024" b="20219"/>
            <a:stretch>
              <a:fillRect/>
            </a:stretch>
          </p:blipFill>
          <p:spPr bwMode="auto">
            <a:xfrm>
              <a:off x="6393814" y="4568731"/>
              <a:ext cx="594072" cy="516957"/>
            </a:xfrm>
            <a:prstGeom prst="rect">
              <a:avLst/>
            </a:prstGeom>
            <a:noFill/>
            <a:ln w="9525">
              <a:noFill/>
              <a:miter lim="800000"/>
              <a:headEnd/>
              <a:tailEnd/>
            </a:ln>
          </p:spPr>
        </p:pic>
        <p:sp>
          <p:nvSpPr>
            <p:cNvPr id="38" name="TextBox 37"/>
            <p:cNvSpPr txBox="1"/>
            <p:nvPr/>
          </p:nvSpPr>
          <p:spPr>
            <a:xfrm>
              <a:off x="5025315" y="5025983"/>
              <a:ext cx="3628101" cy="954195"/>
            </a:xfrm>
            <a:prstGeom prst="rect">
              <a:avLst/>
            </a:prstGeom>
            <a:noFill/>
          </p:spPr>
          <p:txBody>
            <a:bodyPr>
              <a:spAutoFit/>
            </a:bodyPr>
            <a:lstStyle/>
            <a:p>
              <a:pPr algn="ctr" fontAlgn="auto">
                <a:spcBef>
                  <a:spcPts val="0"/>
                </a:spcBef>
                <a:spcAft>
                  <a:spcPts val="0"/>
                </a:spcAft>
                <a:defRPr/>
              </a:pPr>
              <a:r>
                <a:rPr lang="en-US" sz="2800" b="1" dirty="0">
                  <a:solidFill>
                    <a:schemeClr val="tx1">
                      <a:lumMod val="75000"/>
                      <a:lumOff val="25000"/>
                    </a:schemeClr>
                  </a:solidFill>
                  <a:latin typeface="+mn-lt"/>
                  <a:cs typeface="+mn-cs"/>
                </a:rPr>
                <a:t>We cannot achieve </a:t>
              </a:r>
            </a:p>
            <a:p>
              <a:pPr algn="ctr" fontAlgn="auto">
                <a:spcBef>
                  <a:spcPts val="0"/>
                </a:spcBef>
                <a:spcAft>
                  <a:spcPts val="0"/>
                </a:spcAft>
                <a:defRPr/>
              </a:pPr>
              <a:r>
                <a:rPr lang="en-US" sz="2800" b="1" dirty="0">
                  <a:solidFill>
                    <a:schemeClr val="tx1">
                      <a:lumMod val="75000"/>
                      <a:lumOff val="25000"/>
                    </a:schemeClr>
                  </a:solidFill>
                  <a:latin typeface="+mn-lt"/>
                  <a:cs typeface="+mn-cs"/>
                </a:rPr>
                <a:t>our dreams</a:t>
              </a:r>
            </a:p>
          </p:txBody>
        </p:sp>
      </p:grpSp>
      <p:pic>
        <p:nvPicPr>
          <p:cNvPr id="2" name="Page 7.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609600" y="6019800"/>
            <a:ext cx="609600" cy="609600"/>
          </a:xfrm>
          <a:prstGeom prst="rect">
            <a:avLst/>
          </a:prstGeom>
        </p:spPr>
      </p:pic>
    </p:spTree>
    <p:custDataLst>
      <p:tags r:id="rId1"/>
    </p:custDataLst>
  </p:cSld>
  <p:clrMapOvr>
    <a:masterClrMapping/>
  </p:clrMapOvr>
  <p:transition advClick="0" advTm="4275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38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21"/>
          <p:cNvGrpSpPr>
            <a:grpSpLocks/>
          </p:cNvGrpSpPr>
          <p:nvPr/>
        </p:nvGrpSpPr>
        <p:grpSpPr bwMode="auto">
          <a:xfrm>
            <a:off x="4465638" y="381000"/>
            <a:ext cx="3535362" cy="5815013"/>
            <a:chOff x="4392374" y="538464"/>
            <a:chExt cx="3535740" cy="5814606"/>
          </a:xfrm>
        </p:grpSpPr>
        <p:grpSp>
          <p:nvGrpSpPr>
            <p:cNvPr id="28683" name="Group 20"/>
            <p:cNvGrpSpPr>
              <a:grpSpLocks/>
            </p:cNvGrpSpPr>
            <p:nvPr/>
          </p:nvGrpSpPr>
          <p:grpSpPr bwMode="auto">
            <a:xfrm>
              <a:off x="4392374" y="538464"/>
              <a:ext cx="3535740" cy="5814606"/>
              <a:chOff x="4392374" y="538464"/>
              <a:chExt cx="3535740" cy="5814606"/>
            </a:xfrm>
          </p:grpSpPr>
          <p:sp>
            <p:nvSpPr>
              <p:cNvPr id="2" name="Rounded Rectangle 1"/>
              <p:cNvSpPr/>
              <p:nvPr/>
            </p:nvSpPr>
            <p:spPr>
              <a:xfrm rot="5400000">
                <a:off x="3281795" y="1706753"/>
                <a:ext cx="5784122" cy="3508511"/>
              </a:xfrm>
              <a:prstGeom prst="roundRect">
                <a:avLst/>
              </a:prstGeom>
              <a:solidFill>
                <a:schemeClr val="tx1">
                  <a:lumMod val="65000"/>
                  <a:lumOff val="35000"/>
                </a:schemeClr>
              </a:solidFill>
              <a:ln w="88900">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8686" name="Group 17"/>
              <p:cNvGrpSpPr>
                <a:grpSpLocks/>
              </p:cNvGrpSpPr>
              <p:nvPr/>
            </p:nvGrpSpPr>
            <p:grpSpPr bwMode="auto">
              <a:xfrm>
                <a:off x="4392374" y="538464"/>
                <a:ext cx="3535740" cy="5814605"/>
                <a:chOff x="4392374" y="538464"/>
                <a:chExt cx="3535740" cy="5814605"/>
              </a:xfrm>
            </p:grpSpPr>
            <p:grpSp>
              <p:nvGrpSpPr>
                <p:cNvPr id="28687" name="Group 16"/>
                <p:cNvGrpSpPr>
                  <a:grpSpLocks/>
                </p:cNvGrpSpPr>
                <p:nvPr/>
              </p:nvGrpSpPr>
              <p:grpSpPr bwMode="auto">
                <a:xfrm>
                  <a:off x="4392374" y="538464"/>
                  <a:ext cx="3535740" cy="5814605"/>
                  <a:chOff x="4392374" y="538464"/>
                  <a:chExt cx="3535740" cy="5814605"/>
                </a:xfrm>
              </p:grpSpPr>
              <p:sp>
                <p:nvSpPr>
                  <p:cNvPr id="5" name="Right Triangle 4"/>
                  <p:cNvSpPr/>
                  <p:nvPr/>
                </p:nvSpPr>
                <p:spPr>
                  <a:xfrm rot="5400000" flipH="1">
                    <a:off x="3741843" y="2289072"/>
                    <a:ext cx="4671685" cy="3192803"/>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rot="5400000">
                    <a:off x="3874398" y="1646965"/>
                    <a:ext cx="4498660" cy="3284888"/>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rot="5400000">
                    <a:off x="6146750" y="401871"/>
                    <a:ext cx="0" cy="873218"/>
                  </a:xfrm>
                  <a:prstGeom prst="line">
                    <a:avLst/>
                  </a:prstGeom>
                  <a:ln w="412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rot="5400000">
                    <a:off x="5955465" y="5658541"/>
                    <a:ext cx="336526" cy="515992"/>
                  </a:xfrm>
                  <a:prstGeom prst="ellipse">
                    <a:avLst/>
                  </a:prstGeom>
                  <a:gradFill>
                    <a:gsLst>
                      <a:gs pos="0">
                        <a:schemeClr val="tx1">
                          <a:lumMod val="75000"/>
                          <a:lumOff val="25000"/>
                        </a:schemeClr>
                      </a:gs>
                      <a:gs pos="90000">
                        <a:schemeClr val="accent1">
                          <a:tint val="44500"/>
                          <a:satMod val="160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Rounded Rectangle 72"/>
                  <p:cNvSpPr/>
                  <p:nvPr/>
                </p:nvSpPr>
                <p:spPr>
                  <a:xfrm rot="16200000">
                    <a:off x="3252940" y="1677897"/>
                    <a:ext cx="5814606" cy="3535740"/>
                  </a:xfrm>
                  <a:prstGeom prst="roundRect">
                    <a:avLst/>
                  </a:prstGeom>
                  <a:noFill/>
                  <a:ln w="1587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8688" name="Group 15"/>
                <p:cNvGrpSpPr>
                  <a:grpSpLocks/>
                </p:cNvGrpSpPr>
                <p:nvPr/>
              </p:nvGrpSpPr>
              <p:grpSpPr bwMode="auto">
                <a:xfrm>
                  <a:off x="4586060" y="1535001"/>
                  <a:ext cx="3148365" cy="3821531"/>
                  <a:chOff x="4499468" y="1588669"/>
                  <a:chExt cx="3148365" cy="3821531"/>
                </a:xfrm>
              </p:grpSpPr>
              <p:sp>
                <p:nvSpPr>
                  <p:cNvPr id="9" name="Flowchart: Alternate Process 8"/>
                  <p:cNvSpPr/>
                  <p:nvPr/>
                </p:nvSpPr>
                <p:spPr>
                  <a:xfrm>
                    <a:off x="4499478" y="1589012"/>
                    <a:ext cx="2664110" cy="457168"/>
                  </a:xfrm>
                  <a:prstGeom prst="flowChartAlternateProcess">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Flowchart: Alternate Process 73"/>
                  <p:cNvSpPr/>
                  <p:nvPr/>
                </p:nvSpPr>
                <p:spPr>
                  <a:xfrm>
                    <a:off x="4499478" y="2149361"/>
                    <a:ext cx="2664110" cy="457168"/>
                  </a:xfrm>
                  <a:prstGeom prst="flowChartAlternate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Flowchart: Alternate Process 74"/>
                  <p:cNvSpPr/>
                  <p:nvPr/>
                </p:nvSpPr>
                <p:spPr>
                  <a:xfrm>
                    <a:off x="4499478" y="2709709"/>
                    <a:ext cx="2664110" cy="457168"/>
                  </a:xfrm>
                  <a:prstGeom prst="flowChartAlternate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Flowchart: Alternate Process 75"/>
                  <p:cNvSpPr/>
                  <p:nvPr/>
                </p:nvSpPr>
                <p:spPr>
                  <a:xfrm>
                    <a:off x="4499478" y="3271644"/>
                    <a:ext cx="2664110" cy="455581"/>
                  </a:xfrm>
                  <a:prstGeom prst="flowChartAlternate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Flowchart: Alternate Process 76"/>
                  <p:cNvSpPr/>
                  <p:nvPr/>
                </p:nvSpPr>
                <p:spPr>
                  <a:xfrm>
                    <a:off x="4499478" y="3831993"/>
                    <a:ext cx="2664110" cy="457168"/>
                  </a:xfrm>
                  <a:prstGeom prst="flowChartAlternateProcess">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Flowchart: Alternate Process 77"/>
                  <p:cNvSpPr/>
                  <p:nvPr/>
                </p:nvSpPr>
                <p:spPr>
                  <a:xfrm>
                    <a:off x="4499478" y="4392341"/>
                    <a:ext cx="2664110" cy="457168"/>
                  </a:xfrm>
                  <a:prstGeom prst="flowChartAlternate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Flowchart: Alternate Process 89"/>
                  <p:cNvSpPr/>
                  <p:nvPr/>
                </p:nvSpPr>
                <p:spPr>
                  <a:xfrm>
                    <a:off x="4499478" y="4952690"/>
                    <a:ext cx="2664110" cy="457168"/>
                  </a:xfrm>
                  <a:prstGeom prst="flowChartAlternate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8696" name="Picture 4"/>
                  <p:cNvPicPr>
                    <a:picLocks noChangeAspect="1" noChangeArrowheads="1"/>
                  </p:cNvPicPr>
                  <p:nvPr/>
                </p:nvPicPr>
                <p:blipFill>
                  <a:blip r:embed="rId7" cstate="print"/>
                  <a:srcRect l="62665" t="41209" r="14143" b="17583"/>
                  <a:stretch>
                    <a:fillRect/>
                  </a:stretch>
                </p:blipFill>
                <p:spPr bwMode="auto">
                  <a:xfrm>
                    <a:off x="7217458" y="1632300"/>
                    <a:ext cx="430375" cy="348900"/>
                  </a:xfrm>
                  <a:prstGeom prst="rect">
                    <a:avLst/>
                  </a:prstGeom>
                  <a:noFill/>
                  <a:ln w="9525">
                    <a:noFill/>
                    <a:miter lim="800000"/>
                    <a:headEnd/>
                    <a:tailEnd/>
                  </a:ln>
                </p:spPr>
              </p:pic>
              <p:sp>
                <p:nvSpPr>
                  <p:cNvPr id="28697" name="TextBox 88"/>
                  <p:cNvSpPr txBox="1">
                    <a:spLocks noChangeArrowheads="1"/>
                  </p:cNvSpPr>
                  <p:nvPr/>
                </p:nvSpPr>
                <p:spPr bwMode="auto">
                  <a:xfrm>
                    <a:off x="4529847" y="1658183"/>
                    <a:ext cx="2765024" cy="307777"/>
                  </a:xfrm>
                  <a:prstGeom prst="rect">
                    <a:avLst/>
                  </a:prstGeom>
                  <a:noFill/>
                  <a:ln w="9525">
                    <a:noFill/>
                    <a:miter lim="800000"/>
                    <a:headEnd/>
                    <a:tailEnd/>
                  </a:ln>
                </p:spPr>
                <p:txBody>
                  <a:bodyPr>
                    <a:spAutoFit/>
                  </a:bodyPr>
                  <a:lstStyle/>
                  <a:p>
                    <a:r>
                      <a:rPr lang="en-US" sz="1400" b="1">
                        <a:latin typeface="Calibri" pitchFamily="34" charset="0"/>
                      </a:rPr>
                      <a:t>1. Know your values and priorities </a:t>
                    </a:r>
                  </a:p>
                </p:txBody>
              </p:sp>
              <p:pic>
                <p:nvPicPr>
                  <p:cNvPr id="28698" name="Picture 4"/>
                  <p:cNvPicPr>
                    <a:picLocks noChangeAspect="1" noChangeArrowheads="1"/>
                  </p:cNvPicPr>
                  <p:nvPr/>
                </p:nvPicPr>
                <p:blipFill>
                  <a:blip r:embed="rId7" cstate="print"/>
                  <a:srcRect l="62665" t="41209" r="14143" b="17583"/>
                  <a:stretch>
                    <a:fillRect/>
                  </a:stretch>
                </p:blipFill>
                <p:spPr bwMode="auto">
                  <a:xfrm>
                    <a:off x="7217457" y="3885239"/>
                    <a:ext cx="430375" cy="348900"/>
                  </a:xfrm>
                  <a:prstGeom prst="rect">
                    <a:avLst/>
                  </a:prstGeom>
                  <a:noFill/>
                  <a:ln w="9525">
                    <a:noFill/>
                    <a:miter lim="800000"/>
                    <a:headEnd/>
                    <a:tailEnd/>
                  </a:ln>
                </p:spPr>
              </p:pic>
              <p:sp>
                <p:nvSpPr>
                  <p:cNvPr id="28699" name="TextBox 7167"/>
                  <p:cNvSpPr txBox="1">
                    <a:spLocks noChangeArrowheads="1"/>
                  </p:cNvSpPr>
                  <p:nvPr/>
                </p:nvSpPr>
                <p:spPr bwMode="auto">
                  <a:xfrm>
                    <a:off x="4529847" y="2208714"/>
                    <a:ext cx="2191554" cy="338554"/>
                  </a:xfrm>
                  <a:prstGeom prst="rect">
                    <a:avLst/>
                  </a:prstGeom>
                  <a:noFill/>
                  <a:ln w="9525">
                    <a:noFill/>
                    <a:miter lim="800000"/>
                    <a:headEnd/>
                    <a:tailEnd/>
                  </a:ln>
                </p:spPr>
                <p:txBody>
                  <a:bodyPr>
                    <a:spAutoFit/>
                  </a:bodyPr>
                  <a:lstStyle/>
                  <a:p>
                    <a:r>
                      <a:rPr lang="en-US" sz="1600" b="1">
                        <a:latin typeface="Calibri" pitchFamily="34" charset="0"/>
                      </a:rPr>
                      <a:t>2. Set and reach goals</a:t>
                    </a:r>
                  </a:p>
                </p:txBody>
              </p:sp>
              <p:sp>
                <p:nvSpPr>
                  <p:cNvPr id="28700" name="TextBox 84"/>
                  <p:cNvSpPr txBox="1">
                    <a:spLocks noChangeArrowheads="1"/>
                  </p:cNvSpPr>
                  <p:nvPr/>
                </p:nvSpPr>
                <p:spPr bwMode="auto">
                  <a:xfrm>
                    <a:off x="4529847" y="2785646"/>
                    <a:ext cx="2194062" cy="338554"/>
                  </a:xfrm>
                  <a:prstGeom prst="rect">
                    <a:avLst/>
                  </a:prstGeom>
                  <a:noFill/>
                  <a:ln w="9525">
                    <a:noFill/>
                    <a:miter lim="800000"/>
                    <a:headEnd/>
                    <a:tailEnd/>
                  </a:ln>
                </p:spPr>
                <p:txBody>
                  <a:bodyPr>
                    <a:spAutoFit/>
                  </a:bodyPr>
                  <a:lstStyle/>
                  <a:p>
                    <a:r>
                      <a:rPr lang="en-US" sz="1600" b="1">
                        <a:latin typeface="Calibri" pitchFamily="34" charset="0"/>
                      </a:rPr>
                      <a:t>3. Manage your time</a:t>
                    </a:r>
                  </a:p>
                </p:txBody>
              </p:sp>
              <p:sp>
                <p:nvSpPr>
                  <p:cNvPr id="28701" name="TextBox 85"/>
                  <p:cNvSpPr txBox="1">
                    <a:spLocks noChangeArrowheads="1"/>
                  </p:cNvSpPr>
                  <p:nvPr/>
                </p:nvSpPr>
                <p:spPr bwMode="auto">
                  <a:xfrm>
                    <a:off x="4529847" y="3315505"/>
                    <a:ext cx="2286000" cy="338554"/>
                  </a:xfrm>
                  <a:prstGeom prst="rect">
                    <a:avLst/>
                  </a:prstGeom>
                  <a:noFill/>
                  <a:ln w="9525">
                    <a:noFill/>
                    <a:miter lim="800000"/>
                    <a:headEnd/>
                    <a:tailEnd/>
                  </a:ln>
                </p:spPr>
                <p:txBody>
                  <a:bodyPr>
                    <a:spAutoFit/>
                  </a:bodyPr>
                  <a:lstStyle/>
                  <a:p>
                    <a:r>
                      <a:rPr lang="en-US" sz="1600" b="1">
                        <a:latin typeface="Calibri" pitchFamily="34" charset="0"/>
                      </a:rPr>
                      <a:t>4. Look after yourself</a:t>
                    </a:r>
                  </a:p>
                </p:txBody>
              </p:sp>
              <p:sp>
                <p:nvSpPr>
                  <p:cNvPr id="28702" name="TextBox 86"/>
                  <p:cNvSpPr txBox="1">
                    <a:spLocks noChangeArrowheads="1"/>
                  </p:cNvSpPr>
                  <p:nvPr/>
                </p:nvSpPr>
                <p:spPr bwMode="auto">
                  <a:xfrm>
                    <a:off x="4529847" y="3871512"/>
                    <a:ext cx="2290076" cy="349642"/>
                  </a:xfrm>
                  <a:prstGeom prst="rect">
                    <a:avLst/>
                  </a:prstGeom>
                  <a:noFill/>
                  <a:ln w="9525">
                    <a:noFill/>
                    <a:miter lim="800000"/>
                    <a:headEnd/>
                    <a:tailEnd/>
                  </a:ln>
                </p:spPr>
                <p:txBody>
                  <a:bodyPr>
                    <a:spAutoFit/>
                  </a:bodyPr>
                  <a:lstStyle/>
                  <a:p>
                    <a:r>
                      <a:rPr lang="en-US" sz="1600" b="1">
                        <a:latin typeface="Calibri" pitchFamily="34" charset="0"/>
                      </a:rPr>
                      <a:t>5. Take care of others</a:t>
                    </a:r>
                  </a:p>
                </p:txBody>
              </p:sp>
              <p:sp>
                <p:nvSpPr>
                  <p:cNvPr id="28703" name="TextBox 87"/>
                  <p:cNvSpPr txBox="1">
                    <a:spLocks noChangeArrowheads="1"/>
                  </p:cNvSpPr>
                  <p:nvPr/>
                </p:nvSpPr>
                <p:spPr bwMode="auto">
                  <a:xfrm>
                    <a:off x="4529847" y="4434922"/>
                    <a:ext cx="2012770" cy="338554"/>
                  </a:xfrm>
                  <a:prstGeom prst="rect">
                    <a:avLst/>
                  </a:prstGeom>
                  <a:noFill/>
                  <a:ln w="9525">
                    <a:noFill/>
                    <a:miter lim="800000"/>
                    <a:headEnd/>
                    <a:tailEnd/>
                  </a:ln>
                </p:spPr>
                <p:txBody>
                  <a:bodyPr>
                    <a:spAutoFit/>
                  </a:bodyPr>
                  <a:lstStyle/>
                  <a:p>
                    <a:r>
                      <a:rPr lang="en-US" sz="1600" b="1">
                        <a:latin typeface="Calibri" pitchFamily="34" charset="0"/>
                      </a:rPr>
                      <a:t>6. Reduce stress</a:t>
                    </a:r>
                  </a:p>
                </p:txBody>
              </p:sp>
              <p:sp>
                <p:nvSpPr>
                  <p:cNvPr id="28704" name="TextBox 90"/>
                  <p:cNvSpPr txBox="1">
                    <a:spLocks noChangeArrowheads="1"/>
                  </p:cNvSpPr>
                  <p:nvPr/>
                </p:nvSpPr>
                <p:spPr bwMode="auto">
                  <a:xfrm>
                    <a:off x="4529847" y="5012323"/>
                    <a:ext cx="1738551" cy="338554"/>
                  </a:xfrm>
                  <a:prstGeom prst="rect">
                    <a:avLst/>
                  </a:prstGeom>
                  <a:noFill/>
                  <a:ln w="9525">
                    <a:noFill/>
                    <a:miter lim="800000"/>
                    <a:headEnd/>
                    <a:tailEnd/>
                  </a:ln>
                </p:spPr>
                <p:txBody>
                  <a:bodyPr>
                    <a:spAutoFit/>
                  </a:bodyPr>
                  <a:lstStyle/>
                  <a:p>
                    <a:r>
                      <a:rPr lang="en-US" sz="1600" b="1">
                        <a:latin typeface="Calibri" pitchFamily="34" charset="0"/>
                      </a:rPr>
                      <a:t>7. Be happy</a:t>
                    </a:r>
                  </a:p>
                </p:txBody>
              </p:sp>
            </p:grpSp>
          </p:grpSp>
        </p:grpSp>
        <p:sp>
          <p:nvSpPr>
            <p:cNvPr id="28684" name="TextBox 18"/>
            <p:cNvSpPr txBox="1">
              <a:spLocks noChangeArrowheads="1"/>
            </p:cNvSpPr>
            <p:nvPr/>
          </p:nvSpPr>
          <p:spPr bwMode="auto">
            <a:xfrm>
              <a:off x="5362701" y="1081092"/>
              <a:ext cx="1447800" cy="369332"/>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TO-DO LIST</a:t>
              </a:r>
            </a:p>
          </p:txBody>
        </p:sp>
      </p:grpSp>
      <p:grpSp>
        <p:nvGrpSpPr>
          <p:cNvPr id="28674" name="Group 3"/>
          <p:cNvGrpSpPr>
            <a:grpSpLocks/>
          </p:cNvGrpSpPr>
          <p:nvPr/>
        </p:nvGrpSpPr>
        <p:grpSpPr bwMode="auto">
          <a:xfrm>
            <a:off x="-14288" y="0"/>
            <a:ext cx="3519488" cy="6858000"/>
            <a:chOff x="-14748" y="0"/>
            <a:chExt cx="3519948" cy="6858000"/>
          </a:xfrm>
        </p:grpSpPr>
        <p:grpSp>
          <p:nvGrpSpPr>
            <p:cNvPr id="28678" name="Group 46"/>
            <p:cNvGrpSpPr>
              <a:grpSpLocks/>
            </p:cNvGrpSpPr>
            <p:nvPr/>
          </p:nvGrpSpPr>
          <p:grpSpPr bwMode="auto">
            <a:xfrm>
              <a:off x="-14748" y="0"/>
              <a:ext cx="3519948" cy="6858000"/>
              <a:chOff x="-14748" y="0"/>
              <a:chExt cx="3519948" cy="6858000"/>
            </a:xfrm>
          </p:grpSpPr>
          <p:sp>
            <p:nvSpPr>
              <p:cNvPr id="48" name="Rectangle 47"/>
              <p:cNvSpPr/>
              <p:nvPr/>
            </p:nvSpPr>
            <p:spPr>
              <a:xfrm>
                <a:off x="-14748" y="0"/>
                <a:ext cx="2910268"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9" name="Straight Connector 48"/>
              <p:cNvCxnSpPr/>
              <p:nvPr/>
            </p:nvCxnSpPr>
            <p:spPr>
              <a:xfrm>
                <a:off x="2944740" y="0"/>
                <a:ext cx="0" cy="685800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0" name="Isosceles Triangle 49"/>
              <p:cNvSpPr/>
              <p:nvPr/>
            </p:nvSpPr>
            <p:spPr>
              <a:xfrm rot="5400000" flipH="1">
                <a:off x="2819360" y="525423"/>
                <a:ext cx="762000" cy="60968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8679" name="TextBox 50"/>
            <p:cNvSpPr txBox="1">
              <a:spLocks noChangeArrowheads="1"/>
            </p:cNvSpPr>
            <p:nvPr/>
          </p:nvSpPr>
          <p:spPr bwMode="auto">
            <a:xfrm>
              <a:off x="304800" y="1613118"/>
              <a:ext cx="2401530" cy="954107"/>
            </a:xfrm>
            <a:prstGeom prst="rect">
              <a:avLst/>
            </a:prstGeom>
            <a:noFill/>
            <a:ln w="9525">
              <a:noFill/>
              <a:miter lim="800000"/>
              <a:headEnd/>
              <a:tailEnd/>
            </a:ln>
          </p:spPr>
          <p:txBody>
            <a:bodyPr>
              <a:spAutoFit/>
            </a:bodyPr>
            <a:lstStyle/>
            <a:p>
              <a:r>
                <a:rPr lang="en-US" sz="2800" b="1">
                  <a:solidFill>
                    <a:schemeClr val="bg1"/>
                  </a:solidFill>
                  <a:latin typeface="Calibri" pitchFamily="34" charset="0"/>
                </a:rPr>
                <a:t>Work―Life Management</a:t>
              </a:r>
            </a:p>
          </p:txBody>
        </p:sp>
      </p:grpSp>
      <p:grpSp>
        <p:nvGrpSpPr>
          <p:cNvPr id="28675" name="Group 7181"/>
          <p:cNvGrpSpPr>
            <a:grpSpLocks/>
          </p:cNvGrpSpPr>
          <p:nvPr/>
        </p:nvGrpSpPr>
        <p:grpSpPr bwMode="auto">
          <a:xfrm rot="-10268160">
            <a:off x="1166813" y="4986338"/>
            <a:ext cx="3190875" cy="741362"/>
            <a:chOff x="5519067" y="4571473"/>
            <a:chExt cx="3189910" cy="741326"/>
          </a:xfrm>
        </p:grpSpPr>
        <p:sp>
          <p:nvSpPr>
            <p:cNvPr id="7181" name="Flowchart: Alternate Process 7180"/>
            <p:cNvSpPr/>
            <p:nvPr/>
          </p:nvSpPr>
          <p:spPr>
            <a:xfrm rot="17640000">
              <a:off x="7155820" y="3756306"/>
              <a:ext cx="76196" cy="3035970"/>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Flowchart: Alternate Process 104"/>
            <p:cNvSpPr/>
            <p:nvPr/>
          </p:nvSpPr>
          <p:spPr>
            <a:xfrm rot="-3960000">
              <a:off x="5639937" y="4451642"/>
              <a:ext cx="52384" cy="2920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39" name="Page 8_7.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8" cstate="print"/>
          <a:stretch>
            <a:fillRect/>
          </a:stretch>
        </p:blipFill>
        <p:spPr>
          <a:xfrm>
            <a:off x="609600" y="5943600"/>
            <a:ext cx="304800" cy="304800"/>
          </a:xfrm>
          <a:prstGeom prst="rect">
            <a:avLst/>
          </a:prstGeom>
        </p:spPr>
      </p:pic>
      <p:pic>
        <p:nvPicPr>
          <p:cNvPr id="4" name="Page 8.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457200" y="5791200"/>
            <a:ext cx="609600" cy="609600"/>
          </a:xfrm>
          <a:prstGeom prst="rect">
            <a:avLst/>
          </a:prstGeom>
        </p:spPr>
      </p:pic>
    </p:spTree>
  </p:cSld>
  <p:clrMapOvr>
    <a:masterClrMapping/>
  </p:clrMapOvr>
  <p:transition advClick="0" advTm="248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351" fill="hold"/>
                                        <p:tgtEl>
                                          <p:spTgt spid="39"/>
                                        </p:tgtEl>
                                      </p:cBhvr>
                                    </p:cmd>
                                  </p:childTnLst>
                                </p:cTn>
                              </p:par>
                            </p:childTnLst>
                          </p:cTn>
                        </p:par>
                      </p:childTnLst>
                    </p:cTn>
                  </p:par>
                </p:childTnLst>
              </p:cTn>
              <p:nextCondLst>
                <p:cond evt="onClick" delay="0">
                  <p:tgtEl>
                    <p:spTgt spid="3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1"/>
          <p:cNvGrpSpPr>
            <a:grpSpLocks/>
          </p:cNvGrpSpPr>
          <p:nvPr/>
        </p:nvGrpSpPr>
        <p:grpSpPr bwMode="auto">
          <a:xfrm>
            <a:off x="-14288" y="0"/>
            <a:ext cx="3519488" cy="6858000"/>
            <a:chOff x="-14748" y="0"/>
            <a:chExt cx="3519948" cy="6858000"/>
          </a:xfrm>
        </p:grpSpPr>
        <p:grpSp>
          <p:nvGrpSpPr>
            <p:cNvPr id="30747" name="Group 14"/>
            <p:cNvGrpSpPr>
              <a:grpSpLocks/>
            </p:cNvGrpSpPr>
            <p:nvPr/>
          </p:nvGrpSpPr>
          <p:grpSpPr bwMode="auto">
            <a:xfrm>
              <a:off x="-14748" y="0"/>
              <a:ext cx="3519948" cy="6858000"/>
              <a:chOff x="-14748" y="0"/>
              <a:chExt cx="3519948" cy="6858000"/>
            </a:xfrm>
          </p:grpSpPr>
          <p:sp>
            <p:nvSpPr>
              <p:cNvPr id="12" name="Rectangle 11"/>
              <p:cNvSpPr/>
              <p:nvPr/>
            </p:nvSpPr>
            <p:spPr>
              <a:xfrm>
                <a:off x="-14748" y="0"/>
                <a:ext cx="2910268"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a:off x="2944740" y="0"/>
                <a:ext cx="0" cy="685800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rot="5400000" flipH="1">
                <a:off x="2819360" y="525423"/>
                <a:ext cx="762000" cy="60968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0748" name="TextBox 15"/>
            <p:cNvSpPr txBox="1">
              <a:spLocks noChangeArrowheads="1"/>
            </p:cNvSpPr>
            <p:nvPr/>
          </p:nvSpPr>
          <p:spPr bwMode="auto">
            <a:xfrm>
              <a:off x="417870" y="1613118"/>
              <a:ext cx="2401530" cy="1815882"/>
            </a:xfrm>
            <a:prstGeom prst="rect">
              <a:avLst/>
            </a:prstGeom>
            <a:noFill/>
            <a:ln w="9525">
              <a:noFill/>
              <a:miter lim="800000"/>
              <a:headEnd/>
              <a:tailEnd/>
            </a:ln>
          </p:spPr>
          <p:txBody>
            <a:bodyPr>
              <a:spAutoFit/>
            </a:bodyPr>
            <a:lstStyle/>
            <a:p>
              <a:r>
                <a:rPr lang="en-US" sz="2800" b="1">
                  <a:solidFill>
                    <a:schemeClr val="bg1"/>
                  </a:solidFill>
                  <a:latin typeface="Calibri" pitchFamily="34" charset="0"/>
                </a:rPr>
                <a:t>The Work―Life Management Process</a:t>
              </a:r>
            </a:p>
          </p:txBody>
        </p:sp>
      </p:grpSp>
      <p:grpSp>
        <p:nvGrpSpPr>
          <p:cNvPr id="30722" name="Group 43"/>
          <p:cNvGrpSpPr>
            <a:grpSpLocks/>
          </p:cNvGrpSpPr>
          <p:nvPr/>
        </p:nvGrpSpPr>
        <p:grpSpPr bwMode="auto">
          <a:xfrm>
            <a:off x="3581400" y="830263"/>
            <a:ext cx="5410200" cy="5722937"/>
            <a:chOff x="3581400" y="830826"/>
            <a:chExt cx="5410200" cy="5722374"/>
          </a:xfrm>
        </p:grpSpPr>
        <p:sp>
          <p:nvSpPr>
            <p:cNvPr id="8" name="Isosceles Triangle 7"/>
            <p:cNvSpPr/>
            <p:nvPr/>
          </p:nvSpPr>
          <p:spPr>
            <a:xfrm flipV="1">
              <a:off x="3886200" y="1059404"/>
              <a:ext cx="4724400" cy="549379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lowchart: Alternate Process 16"/>
            <p:cNvSpPr/>
            <p:nvPr/>
          </p:nvSpPr>
          <p:spPr>
            <a:xfrm>
              <a:off x="3581400" y="830826"/>
              <a:ext cx="5410200" cy="38096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Flowchart: Alternate Process 24"/>
            <p:cNvSpPr/>
            <p:nvPr/>
          </p:nvSpPr>
          <p:spPr>
            <a:xfrm>
              <a:off x="4046538" y="1518145"/>
              <a:ext cx="4479925" cy="38096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lowchart: Alternate Process 25"/>
            <p:cNvSpPr/>
            <p:nvPr/>
          </p:nvSpPr>
          <p:spPr>
            <a:xfrm>
              <a:off x="4275138" y="2203878"/>
              <a:ext cx="4022725" cy="38096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lowchart: Alternate Process 26"/>
            <p:cNvSpPr/>
            <p:nvPr/>
          </p:nvSpPr>
          <p:spPr>
            <a:xfrm>
              <a:off x="4503738" y="2891198"/>
              <a:ext cx="3565525" cy="38096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lowchart: Alternate Process 27"/>
            <p:cNvSpPr/>
            <p:nvPr/>
          </p:nvSpPr>
          <p:spPr>
            <a:xfrm>
              <a:off x="4732338" y="3578518"/>
              <a:ext cx="3108325" cy="38096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Flowchart: Alternate Process 32"/>
            <p:cNvSpPr/>
            <p:nvPr/>
          </p:nvSpPr>
          <p:spPr>
            <a:xfrm>
              <a:off x="4960938" y="4265838"/>
              <a:ext cx="2651125" cy="38096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Flowchart: Alternate Process 33"/>
            <p:cNvSpPr/>
            <p:nvPr/>
          </p:nvSpPr>
          <p:spPr>
            <a:xfrm>
              <a:off x="5189538" y="4951571"/>
              <a:ext cx="2193925" cy="38096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Flowchart: Alternate Process 34"/>
            <p:cNvSpPr/>
            <p:nvPr/>
          </p:nvSpPr>
          <p:spPr>
            <a:xfrm>
              <a:off x="5418138" y="5638890"/>
              <a:ext cx="1736725" cy="380963"/>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Isosceles Triangle 36"/>
            <p:cNvSpPr/>
            <p:nvPr/>
          </p:nvSpPr>
          <p:spPr>
            <a:xfrm flipV="1">
              <a:off x="6022975" y="5332533"/>
              <a:ext cx="457200" cy="190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Isosceles Triangle 37"/>
            <p:cNvSpPr/>
            <p:nvPr/>
          </p:nvSpPr>
          <p:spPr>
            <a:xfrm flipV="1">
              <a:off x="6022975" y="4646801"/>
              <a:ext cx="457200" cy="190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Isosceles Triangle 38"/>
            <p:cNvSpPr/>
            <p:nvPr/>
          </p:nvSpPr>
          <p:spPr>
            <a:xfrm flipV="1">
              <a:off x="6022975" y="3959480"/>
              <a:ext cx="457200" cy="190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Isosceles Triangle 39"/>
            <p:cNvSpPr/>
            <p:nvPr/>
          </p:nvSpPr>
          <p:spPr>
            <a:xfrm flipV="1">
              <a:off x="6022975" y="3272161"/>
              <a:ext cx="457200" cy="190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Isosceles Triangle 40"/>
            <p:cNvSpPr/>
            <p:nvPr/>
          </p:nvSpPr>
          <p:spPr>
            <a:xfrm flipV="1">
              <a:off x="6022975" y="2600714"/>
              <a:ext cx="457200" cy="190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Isosceles Triangle 41"/>
            <p:cNvSpPr/>
            <p:nvPr/>
          </p:nvSpPr>
          <p:spPr>
            <a:xfrm flipV="1">
              <a:off x="6022975" y="1899108"/>
              <a:ext cx="457200" cy="190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Isosceles Triangle 42"/>
            <p:cNvSpPr/>
            <p:nvPr/>
          </p:nvSpPr>
          <p:spPr>
            <a:xfrm flipV="1">
              <a:off x="6022975" y="1211789"/>
              <a:ext cx="457200" cy="190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5" name="TextBox 44"/>
          <p:cNvSpPr txBox="1"/>
          <p:nvPr/>
        </p:nvSpPr>
        <p:spPr>
          <a:xfrm>
            <a:off x="3581400" y="830263"/>
            <a:ext cx="5410200" cy="400050"/>
          </a:xfrm>
          <a:prstGeom prst="rect">
            <a:avLst/>
          </a:prstGeom>
          <a:noFill/>
        </p:spPr>
        <p:txBody>
          <a:bodyPr>
            <a:spAutoFit/>
          </a:bodyPr>
          <a:lstStyle/>
          <a:p>
            <a:pPr algn="ctr" fontAlgn="auto">
              <a:spcBef>
                <a:spcPts val="0"/>
              </a:spcBef>
              <a:spcAft>
                <a:spcPts val="0"/>
              </a:spcAft>
              <a:defRPr/>
            </a:pPr>
            <a:r>
              <a:rPr lang="en-US" sz="2000" b="1" dirty="0">
                <a:solidFill>
                  <a:schemeClr val="accent1">
                    <a:lumMod val="50000"/>
                  </a:schemeClr>
                </a:solidFill>
                <a:latin typeface="+mn-lt"/>
                <a:cs typeface="+mn-cs"/>
              </a:rPr>
              <a:t>Conduct your self-assessment</a:t>
            </a:r>
          </a:p>
        </p:txBody>
      </p:sp>
      <p:sp>
        <p:nvSpPr>
          <p:cNvPr id="46" name="TextBox 45"/>
          <p:cNvSpPr txBox="1"/>
          <p:nvPr/>
        </p:nvSpPr>
        <p:spPr>
          <a:xfrm>
            <a:off x="4046538" y="1517650"/>
            <a:ext cx="4479925" cy="400050"/>
          </a:xfrm>
          <a:prstGeom prst="rect">
            <a:avLst/>
          </a:prstGeom>
          <a:noFill/>
        </p:spPr>
        <p:txBody>
          <a:bodyPr>
            <a:spAutoFit/>
          </a:bodyPr>
          <a:lstStyle/>
          <a:p>
            <a:pPr algn="ctr" fontAlgn="auto">
              <a:spcBef>
                <a:spcPts val="0"/>
              </a:spcBef>
              <a:spcAft>
                <a:spcPts val="0"/>
              </a:spcAft>
              <a:defRPr/>
            </a:pPr>
            <a:r>
              <a:rPr lang="en-US" sz="2000" b="1" dirty="0">
                <a:solidFill>
                  <a:schemeClr val="accent1">
                    <a:lumMod val="50000"/>
                  </a:schemeClr>
                </a:solidFill>
                <a:latin typeface="+mn-lt"/>
                <a:cs typeface="+mn-cs"/>
              </a:rPr>
              <a:t>Establish priorities</a:t>
            </a:r>
          </a:p>
        </p:txBody>
      </p:sp>
      <p:sp>
        <p:nvSpPr>
          <p:cNvPr id="47" name="TextBox 46"/>
          <p:cNvSpPr txBox="1"/>
          <p:nvPr/>
        </p:nvSpPr>
        <p:spPr>
          <a:xfrm>
            <a:off x="4275138" y="2185988"/>
            <a:ext cx="4043362" cy="400050"/>
          </a:xfrm>
          <a:prstGeom prst="rect">
            <a:avLst/>
          </a:prstGeom>
          <a:noFill/>
        </p:spPr>
        <p:txBody>
          <a:bodyPr>
            <a:spAutoFit/>
          </a:bodyPr>
          <a:lstStyle/>
          <a:p>
            <a:pPr algn="ctr" fontAlgn="auto">
              <a:spcBef>
                <a:spcPts val="0"/>
              </a:spcBef>
              <a:spcAft>
                <a:spcPts val="0"/>
              </a:spcAft>
              <a:defRPr/>
            </a:pPr>
            <a:r>
              <a:rPr lang="en-US" sz="2000" b="1" dirty="0">
                <a:solidFill>
                  <a:schemeClr val="accent1">
                    <a:lumMod val="50000"/>
                  </a:schemeClr>
                </a:solidFill>
                <a:latin typeface="+mn-lt"/>
                <a:cs typeface="+mn-cs"/>
              </a:rPr>
              <a:t>Set your goals</a:t>
            </a:r>
          </a:p>
        </p:txBody>
      </p:sp>
      <p:sp>
        <p:nvSpPr>
          <p:cNvPr id="48" name="TextBox 47"/>
          <p:cNvSpPr txBox="1"/>
          <p:nvPr/>
        </p:nvSpPr>
        <p:spPr>
          <a:xfrm>
            <a:off x="4503738" y="2855913"/>
            <a:ext cx="3565525" cy="400050"/>
          </a:xfrm>
          <a:prstGeom prst="rect">
            <a:avLst/>
          </a:prstGeom>
          <a:noFill/>
        </p:spPr>
        <p:txBody>
          <a:bodyPr>
            <a:spAutoFit/>
          </a:bodyPr>
          <a:lstStyle/>
          <a:p>
            <a:pPr algn="ctr" fontAlgn="auto">
              <a:spcBef>
                <a:spcPts val="0"/>
              </a:spcBef>
              <a:spcAft>
                <a:spcPts val="0"/>
              </a:spcAft>
              <a:defRPr/>
            </a:pPr>
            <a:r>
              <a:rPr lang="en-US" sz="2000" b="1" dirty="0">
                <a:solidFill>
                  <a:schemeClr val="accent1">
                    <a:lumMod val="50000"/>
                  </a:schemeClr>
                </a:solidFill>
                <a:latin typeface="+mn-lt"/>
                <a:cs typeface="+mn-cs"/>
              </a:rPr>
              <a:t>Schedule actions</a:t>
            </a:r>
          </a:p>
        </p:txBody>
      </p:sp>
      <p:sp>
        <p:nvSpPr>
          <p:cNvPr id="49" name="TextBox 48"/>
          <p:cNvSpPr txBox="1"/>
          <p:nvPr/>
        </p:nvSpPr>
        <p:spPr>
          <a:xfrm>
            <a:off x="4732338" y="3556000"/>
            <a:ext cx="3108325" cy="400050"/>
          </a:xfrm>
          <a:prstGeom prst="rect">
            <a:avLst/>
          </a:prstGeom>
          <a:noFill/>
        </p:spPr>
        <p:txBody>
          <a:bodyPr>
            <a:spAutoFit/>
          </a:bodyPr>
          <a:lstStyle/>
          <a:p>
            <a:pPr algn="ctr" fontAlgn="auto">
              <a:spcBef>
                <a:spcPts val="0"/>
              </a:spcBef>
              <a:spcAft>
                <a:spcPts val="0"/>
              </a:spcAft>
              <a:defRPr/>
            </a:pPr>
            <a:r>
              <a:rPr lang="en-US" sz="2000" b="1" dirty="0">
                <a:solidFill>
                  <a:schemeClr val="accent1">
                    <a:lumMod val="50000"/>
                  </a:schemeClr>
                </a:solidFill>
                <a:latin typeface="+mn-lt"/>
                <a:cs typeface="+mn-cs"/>
              </a:rPr>
              <a:t>Assess progress</a:t>
            </a:r>
          </a:p>
        </p:txBody>
      </p:sp>
      <p:sp>
        <p:nvSpPr>
          <p:cNvPr id="50" name="TextBox 49"/>
          <p:cNvSpPr txBox="1"/>
          <p:nvPr/>
        </p:nvSpPr>
        <p:spPr>
          <a:xfrm>
            <a:off x="4960938" y="4246563"/>
            <a:ext cx="2651125" cy="400050"/>
          </a:xfrm>
          <a:prstGeom prst="rect">
            <a:avLst/>
          </a:prstGeom>
          <a:noFill/>
        </p:spPr>
        <p:txBody>
          <a:bodyPr>
            <a:spAutoFit/>
          </a:bodyPr>
          <a:lstStyle/>
          <a:p>
            <a:pPr algn="ctr" fontAlgn="auto">
              <a:spcBef>
                <a:spcPts val="0"/>
              </a:spcBef>
              <a:spcAft>
                <a:spcPts val="0"/>
              </a:spcAft>
              <a:defRPr/>
            </a:pPr>
            <a:r>
              <a:rPr lang="en-US" sz="2000" b="1" dirty="0">
                <a:solidFill>
                  <a:schemeClr val="accent1">
                    <a:lumMod val="50000"/>
                  </a:schemeClr>
                </a:solidFill>
                <a:latin typeface="+mn-lt"/>
                <a:cs typeface="+mn-cs"/>
              </a:rPr>
              <a:t>Reset goals</a:t>
            </a:r>
          </a:p>
        </p:txBody>
      </p:sp>
      <p:sp>
        <p:nvSpPr>
          <p:cNvPr id="51" name="TextBox 50"/>
          <p:cNvSpPr txBox="1"/>
          <p:nvPr/>
        </p:nvSpPr>
        <p:spPr>
          <a:xfrm>
            <a:off x="5189538" y="4916488"/>
            <a:ext cx="2193925" cy="400050"/>
          </a:xfrm>
          <a:prstGeom prst="rect">
            <a:avLst/>
          </a:prstGeom>
          <a:noFill/>
        </p:spPr>
        <p:txBody>
          <a:bodyPr>
            <a:spAutoFit/>
          </a:bodyPr>
          <a:lstStyle/>
          <a:p>
            <a:pPr algn="ctr" fontAlgn="auto">
              <a:spcBef>
                <a:spcPts val="0"/>
              </a:spcBef>
              <a:spcAft>
                <a:spcPts val="0"/>
              </a:spcAft>
              <a:defRPr/>
            </a:pPr>
            <a:r>
              <a:rPr lang="en-US" sz="2000" b="1" dirty="0">
                <a:solidFill>
                  <a:schemeClr val="accent1">
                    <a:lumMod val="50000"/>
                  </a:schemeClr>
                </a:solidFill>
                <a:latin typeface="+mn-lt"/>
                <a:cs typeface="+mn-cs"/>
              </a:rPr>
              <a:t>Celebrate</a:t>
            </a:r>
          </a:p>
        </p:txBody>
      </p:sp>
      <p:sp>
        <p:nvSpPr>
          <p:cNvPr id="52" name="TextBox 51"/>
          <p:cNvSpPr txBox="1"/>
          <p:nvPr/>
        </p:nvSpPr>
        <p:spPr>
          <a:xfrm>
            <a:off x="5418138" y="5619750"/>
            <a:ext cx="1736725" cy="400050"/>
          </a:xfrm>
          <a:prstGeom prst="rect">
            <a:avLst/>
          </a:prstGeom>
          <a:noFill/>
        </p:spPr>
        <p:txBody>
          <a:bodyPr>
            <a:spAutoFit/>
          </a:bodyPr>
          <a:lstStyle/>
          <a:p>
            <a:pPr algn="ctr" fontAlgn="auto">
              <a:spcBef>
                <a:spcPts val="0"/>
              </a:spcBef>
              <a:spcAft>
                <a:spcPts val="0"/>
              </a:spcAft>
              <a:defRPr/>
            </a:pPr>
            <a:r>
              <a:rPr lang="en-US" sz="2000" b="1" dirty="0">
                <a:solidFill>
                  <a:schemeClr val="accent1">
                    <a:lumMod val="50000"/>
                  </a:schemeClr>
                </a:solidFill>
                <a:latin typeface="+mn-lt"/>
                <a:cs typeface="+mn-cs"/>
              </a:rPr>
              <a:t>Move on</a:t>
            </a:r>
          </a:p>
        </p:txBody>
      </p:sp>
      <p:pic>
        <p:nvPicPr>
          <p:cNvPr id="2" name="Page 9.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762000" y="5638800"/>
            <a:ext cx="609600" cy="609600"/>
          </a:xfrm>
          <a:prstGeom prst="rect">
            <a:avLst/>
          </a:prstGeom>
        </p:spPr>
      </p:pic>
    </p:spTree>
    <p:custDataLst>
      <p:tags r:id="rId1"/>
    </p:custDataLst>
  </p:cSld>
  <p:clrMapOvr>
    <a:masterClrMapping/>
  </p:clrMapOvr>
  <p:transition advClick="0" advTm="420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37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45" grpId="0"/>
      <p:bldP spid="46" grpId="0"/>
      <p:bldP spid="47" grpId="0"/>
      <p:bldP spid="48" grpId="0"/>
      <p:bldP spid="49" grpId="0"/>
      <p:bldP spid="50" grpId="0"/>
      <p:bldP spid="51" grpId="0"/>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5|0.5|0.6|0.5"/>
</p:tagLst>
</file>

<file path=ppt/tags/tag10.xml><?xml version="1.0" encoding="utf-8"?>
<p:tagLst xmlns:a="http://schemas.openxmlformats.org/drawingml/2006/main" xmlns:r="http://schemas.openxmlformats.org/officeDocument/2006/relationships" xmlns:p="http://schemas.openxmlformats.org/presentationml/2006/main">
  <p:tag name="TIMING" val="|2.5|0.5|0.4|0.4|0.3|0.3|0.6|0.4"/>
</p:tagLst>
</file>

<file path=ppt/tags/tag2.xml><?xml version="1.0" encoding="utf-8"?>
<p:tagLst xmlns:a="http://schemas.openxmlformats.org/drawingml/2006/main" xmlns:r="http://schemas.openxmlformats.org/officeDocument/2006/relationships" xmlns:p="http://schemas.openxmlformats.org/presentationml/2006/main">
  <p:tag name="TIMING" val="|1.4|0.4|0.4|0.5"/>
</p:tagLst>
</file>

<file path=ppt/tags/tag3.xml><?xml version="1.0" encoding="utf-8"?>
<p:tagLst xmlns:a="http://schemas.openxmlformats.org/drawingml/2006/main" xmlns:r="http://schemas.openxmlformats.org/officeDocument/2006/relationships" xmlns:p="http://schemas.openxmlformats.org/presentationml/2006/main">
  <p:tag name="TIMING" val="|0.5|0.3|0.4|0.3|0.3|0.3|0.4|0.3"/>
</p:tagLst>
</file>

<file path=ppt/tags/tag4.xml><?xml version="1.0" encoding="utf-8"?>
<p:tagLst xmlns:a="http://schemas.openxmlformats.org/drawingml/2006/main" xmlns:r="http://schemas.openxmlformats.org/officeDocument/2006/relationships" xmlns:p="http://schemas.openxmlformats.org/presentationml/2006/main">
  <p:tag name="TIMING" val="|0.6|0.4|0.5|0.4|0.4|0.4|0.5|0.4|0.4"/>
</p:tagLst>
</file>

<file path=ppt/tags/tag5.xml><?xml version="1.0" encoding="utf-8"?>
<p:tagLst xmlns:a="http://schemas.openxmlformats.org/drawingml/2006/main" xmlns:r="http://schemas.openxmlformats.org/officeDocument/2006/relationships" xmlns:p="http://schemas.openxmlformats.org/presentationml/2006/main">
  <p:tag name="TIMING" val="|1.3|0.6|0.5|0.4|0.5|0.5|0.5|0.5|0.7"/>
</p:tagLst>
</file>

<file path=ppt/tags/tag6.xml><?xml version="1.0" encoding="utf-8"?>
<p:tagLst xmlns:a="http://schemas.openxmlformats.org/drawingml/2006/main" xmlns:r="http://schemas.openxmlformats.org/officeDocument/2006/relationships" xmlns:p="http://schemas.openxmlformats.org/presentationml/2006/main">
  <p:tag name="TIMING" val="|0.8|0.5|0.5|0.5|0.5|0.5|0.5|0.5|0.5"/>
</p:tagLst>
</file>

<file path=ppt/tags/tag7.xml><?xml version="1.0" encoding="utf-8"?>
<p:tagLst xmlns:a="http://schemas.openxmlformats.org/drawingml/2006/main" xmlns:r="http://schemas.openxmlformats.org/officeDocument/2006/relationships" xmlns:p="http://schemas.openxmlformats.org/presentationml/2006/main">
  <p:tag name="TIMING" val="|0.6|0.5|0.4|0.4|0.4|0.3|0.5|0.4|0.7"/>
</p:tagLst>
</file>

<file path=ppt/tags/tag8.xml><?xml version="1.0" encoding="utf-8"?>
<p:tagLst xmlns:a="http://schemas.openxmlformats.org/drawingml/2006/main" xmlns:r="http://schemas.openxmlformats.org/officeDocument/2006/relationships" xmlns:p="http://schemas.openxmlformats.org/presentationml/2006/main">
  <p:tag name="TIMING" val="|0.6|0.4|0.4|0.4|0.4|0.4|0.4|0.4"/>
</p:tagLst>
</file>

<file path=ppt/tags/tag9.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3548</TotalTime>
  <Words>5681</Words>
  <Application>Microsoft Office PowerPoint</Application>
  <PresentationFormat>On-screen Show (4:3)</PresentationFormat>
  <Paragraphs>564</Paragraphs>
  <Slides>36</Slides>
  <Notes>36</Notes>
  <HiddenSlides>0</HiddenSlides>
  <MMClips>37</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Jennings Design</cp:lastModifiedBy>
  <cp:revision>338</cp:revision>
  <cp:lastPrinted>2012-04-30T14:56:29Z</cp:lastPrinted>
  <dcterms:created xsi:type="dcterms:W3CDTF">2012-04-26T23:31:57Z</dcterms:created>
  <dcterms:modified xsi:type="dcterms:W3CDTF">2014-09-16T14:15:31Z</dcterms:modified>
</cp:coreProperties>
</file>

<file path=userCustomization/customUI.xml><?xml version="1.0" encoding="utf-8"?>
<mso:customUI xmlns:mso="http://schemas.microsoft.com/office/2006/01/customui">
  <mso:ribbon>
    <mso:qat>
      <mso:documentControls>
        <mso:control idQ="mso:SoundInsertMenu" visible="true"/>
        <mso:control idQ="mso:SoundInsertFromClipOrganizer" visible="true"/>
        <mso:control idQ="mso:SoundInsertFromFile" visible="true"/>
        <mso:control idQ="mso:GroupSoundOptions" visible="true"/>
        <mso:control idQ="mso:Spelling" visible="true"/>
        <mso:control idQ="mso:ActiveXSpinButton" visible="true"/>
        <mso:control idQ="mso:SplitCells" visible="true"/>
      </mso:documentControls>
    </mso:qat>
  </mso:ribbon>
</mso:customUI>
</file>